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91" r:id="rId2"/>
    <p:sldId id="284" r:id="rId3"/>
    <p:sldId id="287" r:id="rId4"/>
    <p:sldId id="288" r:id="rId5"/>
    <p:sldId id="271" r:id="rId6"/>
    <p:sldId id="283" r:id="rId7"/>
    <p:sldId id="273" r:id="rId8"/>
  </p:sldIdLst>
  <p:sldSz cx="18288000" cy="10287000"/>
  <p:notesSz cx="6858000" cy="9144000"/>
  <p:embeddedFontLst>
    <p:embeddedFont>
      <p:font typeface="Bebas Neue Bold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orbel" panose="020B0503020204020204" pitchFamily="34" charset="0"/>
      <p:regular r:id="rId17"/>
      <p:bold r:id="rId18"/>
      <p:italic r:id="rId19"/>
      <p:boldItalic r:id="rId20"/>
    </p:embeddedFont>
    <p:embeddedFont>
      <p:font typeface="League Spartan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66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00" d="100"/>
        <a:sy n="3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v-S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"/>
          <c:y val="3.1595110748696198E-2"/>
          <c:w val="0.97661210523615116"/>
          <c:h val="0.86810207728968092"/>
        </c:manualLayout>
      </c:layout>
      <c:pie3DChart>
        <c:varyColors val="1"/>
        <c:ser>
          <c:idx val="0"/>
          <c:order val="0"/>
          <c:tx>
            <c:strRef>
              <c:f>Blad1!$B$1</c:f>
              <c:strCache>
                <c:ptCount val="1"/>
                <c:pt idx="0">
                  <c:v>Resultat</c:v>
                </c:pt>
              </c:strCache>
            </c:strRef>
          </c:tx>
          <c:explosion val="3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8F73-4A1A-8215-D919A3C4EDE3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shade val="51000"/>
                      <a:satMod val="130000"/>
                    </a:schemeClr>
                  </a:gs>
                  <a:gs pos="80000">
                    <a:schemeClr val="accent3">
                      <a:shade val="93000"/>
                      <a:satMod val="130000"/>
                    </a:schemeClr>
                  </a:gs>
                  <a:gs pos="100000">
                    <a:schemeClr val="accent3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2-8F73-4A1A-8215-D919A3C4EDE3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5">
                      <a:shade val="51000"/>
                      <a:satMod val="130000"/>
                    </a:schemeClr>
                  </a:gs>
                  <a:gs pos="80000">
                    <a:schemeClr val="accent5">
                      <a:shade val="93000"/>
                      <a:satMod val="130000"/>
                    </a:schemeClr>
                  </a:gs>
                  <a:gs pos="100000">
                    <a:schemeClr val="accent5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8329-4490-B37F-29F8BE845F9C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1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1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8329-4490-B37F-29F8BE845F9C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3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3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9-8329-4490-B37F-29F8BE845F9C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5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5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B-8329-4490-B37F-29F8BE845F9C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shade val="51000"/>
                      <a:satMod val="130000"/>
                    </a:schemeClr>
                  </a:gs>
                  <a:gs pos="80000">
                    <a:schemeClr val="accent1">
                      <a:lumMod val="80000"/>
                      <a:lumOff val="20000"/>
                      <a:shade val="93000"/>
                      <a:satMod val="130000"/>
                    </a:schemeClr>
                  </a:gs>
                  <a:gs pos="100000">
                    <a:schemeClr val="accent1">
                      <a:lumMod val="80000"/>
                      <a:lumOff val="2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D-8329-4490-B37F-29F8BE845F9C}"/>
              </c:ext>
            </c:extLst>
          </c:dPt>
          <c:dLbls>
            <c:dLbl>
              <c:idx val="0"/>
              <c:layout>
                <c:manualLayout>
                  <c:x val="-0.17765168099321582"/>
                  <c:y val="-0.2135239272416529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3600" b="0" i="0" u="none" strike="noStrike" kern="1200" baseline="0">
                        <a:solidFill>
                          <a:schemeClr val="lt1">
                            <a:lumMod val="8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 err="1"/>
                      <a:t>Besparing</a:t>
                    </a:r>
                    <a:r>
                      <a:rPr lang="en-US" dirty="0"/>
                      <a:t> 75%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3600" b="0" i="0" u="none" strike="noStrike" kern="1200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sv-SE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8588081051874551"/>
                      <c:h val="0.21242248062015504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1-8F73-4A1A-8215-D919A3C4EDE3}"/>
                </c:ext>
              </c:extLst>
            </c:dLbl>
            <c:dLbl>
              <c:idx val="1"/>
              <c:layout>
                <c:manualLayout>
                  <c:x val="9.9396229572904393E-2"/>
                  <c:y val="0.10697388724428639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3600" b="0" i="0" u="none" strike="noStrike" kern="1200" baseline="0">
                        <a:solidFill>
                          <a:schemeClr val="lt1">
                            <a:lumMod val="8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4E LED 25%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3600" b="0" i="0" u="none" strike="noStrike" kern="1200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sv-SE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7383365739090718"/>
                      <c:h val="0.13044473804462281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2-8F73-4A1A-8215-D919A3C4EDE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in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Blad1!$A$2:$A$8</c:f>
              <c:strCache>
                <c:ptCount val="2"/>
                <c:pt idx="0">
                  <c:v>Besparing 67%</c:v>
                </c:pt>
                <c:pt idx="1">
                  <c:v>4E Diode LED 33%</c:v>
                </c:pt>
              </c:strCache>
            </c:strRef>
          </c:cat>
          <c:val>
            <c:numRef>
              <c:f>Blad1!$B$2:$B$8</c:f>
              <c:numCache>
                <c:formatCode>General</c:formatCode>
                <c:ptCount val="7"/>
                <c:pt idx="0">
                  <c:v>67</c:v>
                </c:pt>
                <c:pt idx="1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AB-445B-A02E-6C57D310BE68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extLst>
          <c:ext xmlns:c15="http://schemas.microsoft.com/office/drawing/2012/chart" uri="{02D57815-91ED-43cb-92C2-25804820EDAC}">
            <c15:filteredPi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Blad1!$C$1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dPt>
                  <c:idx val="0"/>
                  <c:bubble3D val="0"/>
                  <c:spPr>
                    <a:gradFill rotWithShape="1">
                      <a:gsLst>
                        <a:gs pos="0">
                          <a:schemeClr val="accent1"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>
                    <c:ext xmlns:c16="http://schemas.microsoft.com/office/drawing/2014/chart" uri="{C3380CC4-5D6E-409C-BE32-E72D297353CC}">
                      <c16:uniqueId val="{0000000F-8329-4490-B37F-29F8BE845F9C}"/>
                    </c:ext>
                  </c:extLst>
                </c:dPt>
                <c:dPt>
                  <c:idx val="1"/>
                  <c:bubble3D val="0"/>
                  <c:spPr>
                    <a:gradFill rotWithShape="1">
                      <a:gsLst>
                        <a:gs pos="0">
                          <a:schemeClr val="accent3">
                            <a:shade val="51000"/>
                            <a:satMod val="130000"/>
                          </a:schemeClr>
                        </a:gs>
                        <a:gs pos="80000">
                          <a:schemeClr val="accent3">
                            <a:shade val="93000"/>
                            <a:satMod val="130000"/>
                          </a:schemeClr>
                        </a:gs>
                        <a:gs pos="100000">
                          <a:schemeClr val="accent3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>
                    <c:ext xmlns:c16="http://schemas.microsoft.com/office/drawing/2014/chart" uri="{C3380CC4-5D6E-409C-BE32-E72D297353CC}">
                      <c16:uniqueId val="{00000011-8329-4490-B37F-29F8BE845F9C}"/>
                    </c:ext>
                  </c:extLst>
                </c:dPt>
                <c:dPt>
                  <c:idx val="2"/>
                  <c:bubble3D val="0"/>
                  <c:spPr>
                    <a:gradFill rotWithShape="1">
                      <a:gsLst>
                        <a:gs pos="0">
                          <a:schemeClr val="accent5">
                            <a:shade val="51000"/>
                            <a:satMod val="130000"/>
                          </a:schemeClr>
                        </a:gs>
                        <a:gs pos="80000">
                          <a:schemeClr val="accent5">
                            <a:shade val="93000"/>
                            <a:satMod val="130000"/>
                          </a:schemeClr>
                        </a:gs>
                        <a:gs pos="100000">
                          <a:schemeClr val="accent5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>
                    <c:ext xmlns:c16="http://schemas.microsoft.com/office/drawing/2014/chart" uri="{C3380CC4-5D6E-409C-BE32-E72D297353CC}">
                      <c16:uniqueId val="{00000013-8329-4490-B37F-29F8BE845F9C}"/>
                    </c:ext>
                  </c:extLst>
                </c:dPt>
                <c:dPt>
                  <c:idx val="3"/>
                  <c:bubble3D val="0"/>
                  <c:spPr>
                    <a:gradFill rotWithShape="1">
                      <a:gsLst>
                        <a:gs pos="0">
                          <a:schemeClr val="accent1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>
                    <c:ext xmlns:c16="http://schemas.microsoft.com/office/drawing/2014/chart" uri="{C3380CC4-5D6E-409C-BE32-E72D297353CC}">
                      <c16:uniqueId val="{00000015-8329-4490-B37F-29F8BE845F9C}"/>
                    </c:ext>
                  </c:extLst>
                </c:dPt>
                <c:dPt>
                  <c:idx val="4"/>
                  <c:bubble3D val="0"/>
                  <c:spPr>
                    <a:gradFill rotWithShape="1">
                      <a:gsLst>
                        <a:gs pos="0">
                          <a:schemeClr val="accent3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3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3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>
                    <c:ext xmlns:c16="http://schemas.microsoft.com/office/drawing/2014/chart" uri="{C3380CC4-5D6E-409C-BE32-E72D297353CC}">
                      <c16:uniqueId val="{00000017-8329-4490-B37F-29F8BE845F9C}"/>
                    </c:ext>
                  </c:extLst>
                </c:dPt>
                <c:dPt>
                  <c:idx val="5"/>
                  <c:bubble3D val="0"/>
                  <c:spPr>
                    <a:gradFill rotWithShape="1">
                      <a:gsLst>
                        <a:gs pos="0">
                          <a:schemeClr val="accent5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5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5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>
                    <c:ext xmlns:c16="http://schemas.microsoft.com/office/drawing/2014/chart" uri="{C3380CC4-5D6E-409C-BE32-E72D297353CC}">
                      <c16:uniqueId val="{00000019-8329-4490-B37F-29F8BE845F9C}"/>
                    </c:ext>
                  </c:extLst>
                </c:dPt>
                <c:dPt>
                  <c:idx val="6"/>
                  <c:bubble3D val="0"/>
                  <c:spPr>
                    <a:gradFill rotWithShape="1">
                      <a:gsLst>
                        <a:gs pos="0">
                          <a:schemeClr val="accent1">
                            <a:lumMod val="80000"/>
                            <a:lumOff val="20000"/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lumMod val="80000"/>
                            <a:lumOff val="20000"/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lumMod val="80000"/>
                            <a:lumOff val="2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>
                    <c:ext xmlns:c16="http://schemas.microsoft.com/office/drawing/2014/chart" uri="{C3380CC4-5D6E-409C-BE32-E72D297353CC}">
                      <c16:uniqueId val="{0000001B-8329-4490-B37F-29F8BE845F9C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lt1">
                              <a:lumMod val="8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sv-SE"/>
                    </a:p>
                  </c:txPr>
                  <c:dLblPos val="inEnd"/>
                  <c:showLegendKey val="0"/>
                  <c:showVal val="0"/>
                  <c:showCatName val="1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>
                        <a:solidFill>
                          <a:schemeClr val="lt1">
                            <a:lumMod val="95000"/>
                            <a:alpha val="54000"/>
                          </a:schemeClr>
                        </a:solidFill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Blad1!$A$2:$A$8</c15:sqref>
                        </c15:formulaRef>
                      </c:ext>
                    </c:extLst>
                    <c:strCache>
                      <c:ptCount val="2"/>
                      <c:pt idx="0">
                        <c:v>Besparing 67%</c:v>
                      </c:pt>
                      <c:pt idx="1">
                        <c:v>4E Diode LED 33%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Blad1!$C$2:$C$8</c15:sqref>
                        </c15:formulaRef>
                      </c:ext>
                    </c:extLst>
                    <c:numCache>
                      <c:formatCode>General</c:formatCode>
                      <c:ptCount val="7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AAAB-445B-A02E-6C57D310BE68}"/>
                  </c:ext>
                </c:extLst>
              </c15:ser>
            </c15:filteredPieSeries>
            <c15:filteredPi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Blad1!$D$1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dPt>
                  <c:idx val="0"/>
                  <c:bubble3D val="0"/>
                  <c:spPr>
                    <a:gradFill rotWithShape="1">
                      <a:gsLst>
                        <a:gs pos="0">
                          <a:schemeClr val="accent1"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1D-8329-4490-B37F-29F8BE845F9C}"/>
                    </c:ext>
                  </c:extLst>
                </c:dPt>
                <c:dPt>
                  <c:idx val="1"/>
                  <c:bubble3D val="0"/>
                  <c:spPr>
                    <a:gradFill rotWithShape="1">
                      <a:gsLst>
                        <a:gs pos="0">
                          <a:schemeClr val="accent3">
                            <a:shade val="51000"/>
                            <a:satMod val="130000"/>
                          </a:schemeClr>
                        </a:gs>
                        <a:gs pos="80000">
                          <a:schemeClr val="accent3">
                            <a:shade val="93000"/>
                            <a:satMod val="130000"/>
                          </a:schemeClr>
                        </a:gs>
                        <a:gs pos="100000">
                          <a:schemeClr val="accent3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1F-8329-4490-B37F-29F8BE845F9C}"/>
                    </c:ext>
                  </c:extLst>
                </c:dPt>
                <c:dPt>
                  <c:idx val="2"/>
                  <c:bubble3D val="0"/>
                  <c:spPr>
                    <a:gradFill rotWithShape="1">
                      <a:gsLst>
                        <a:gs pos="0">
                          <a:schemeClr val="accent5">
                            <a:shade val="51000"/>
                            <a:satMod val="130000"/>
                          </a:schemeClr>
                        </a:gs>
                        <a:gs pos="80000">
                          <a:schemeClr val="accent5">
                            <a:shade val="93000"/>
                            <a:satMod val="130000"/>
                          </a:schemeClr>
                        </a:gs>
                        <a:gs pos="100000">
                          <a:schemeClr val="accent5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1-8329-4490-B37F-29F8BE845F9C}"/>
                    </c:ext>
                  </c:extLst>
                </c:dPt>
                <c:dPt>
                  <c:idx val="3"/>
                  <c:bubble3D val="0"/>
                  <c:spPr>
                    <a:gradFill rotWithShape="1">
                      <a:gsLst>
                        <a:gs pos="0">
                          <a:schemeClr val="accent1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3-8329-4490-B37F-29F8BE845F9C}"/>
                    </c:ext>
                  </c:extLst>
                </c:dPt>
                <c:dPt>
                  <c:idx val="4"/>
                  <c:bubble3D val="0"/>
                  <c:spPr>
                    <a:gradFill rotWithShape="1">
                      <a:gsLst>
                        <a:gs pos="0">
                          <a:schemeClr val="accent3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3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3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5-8329-4490-B37F-29F8BE845F9C}"/>
                    </c:ext>
                  </c:extLst>
                </c:dPt>
                <c:dPt>
                  <c:idx val="5"/>
                  <c:bubble3D val="0"/>
                  <c:spPr>
                    <a:gradFill rotWithShape="1">
                      <a:gsLst>
                        <a:gs pos="0">
                          <a:schemeClr val="accent5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5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5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7-8329-4490-B37F-29F8BE845F9C}"/>
                    </c:ext>
                  </c:extLst>
                </c:dPt>
                <c:dPt>
                  <c:idx val="6"/>
                  <c:bubble3D val="0"/>
                  <c:spPr>
                    <a:gradFill rotWithShape="1">
                      <a:gsLst>
                        <a:gs pos="0">
                          <a:schemeClr val="accent1">
                            <a:lumMod val="80000"/>
                            <a:lumOff val="20000"/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lumMod val="80000"/>
                            <a:lumOff val="20000"/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lumMod val="80000"/>
                            <a:lumOff val="2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9-8329-4490-B37F-29F8BE845F9C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lt1">
                              <a:lumMod val="8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sv-SE"/>
                    </a:p>
                  </c:txPr>
                  <c:dLblPos val="inEnd"/>
                  <c:showLegendKey val="0"/>
                  <c:showVal val="0"/>
                  <c:showCatName val="1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>
                        <a:solidFill>
                          <a:schemeClr val="lt1">
                            <a:lumMod val="95000"/>
                            <a:alpha val="54000"/>
                          </a:schemeClr>
                        </a:solidFill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Blad1!$A$2:$A$8</c15:sqref>
                        </c15:formulaRef>
                      </c:ext>
                    </c:extLst>
                    <c:strCache>
                      <c:ptCount val="2"/>
                      <c:pt idx="0">
                        <c:v>Besparing 67%</c:v>
                      </c:pt>
                      <c:pt idx="1">
                        <c:v>4E Diode LED 33%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Blad1!$D$2:$D$8</c15:sqref>
                        </c15:formulaRef>
                      </c:ext>
                    </c:extLst>
                    <c:numCache>
                      <c:formatCode>General</c:formatCode>
                      <c:ptCount val="7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AAAB-445B-A02E-6C57D310BE68}"/>
                  </c:ext>
                </c:extLst>
              </c15:ser>
            </c15:filteredPieSeries>
            <c15:filteredPi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Blad1!$E$1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dPt>
                  <c:idx val="0"/>
                  <c:bubble3D val="0"/>
                  <c:spPr>
                    <a:gradFill rotWithShape="1">
                      <a:gsLst>
                        <a:gs pos="0">
                          <a:schemeClr val="accent1"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B-8329-4490-B37F-29F8BE845F9C}"/>
                    </c:ext>
                  </c:extLst>
                </c:dPt>
                <c:dPt>
                  <c:idx val="1"/>
                  <c:bubble3D val="0"/>
                  <c:spPr>
                    <a:gradFill rotWithShape="1">
                      <a:gsLst>
                        <a:gs pos="0">
                          <a:schemeClr val="accent3">
                            <a:shade val="51000"/>
                            <a:satMod val="130000"/>
                          </a:schemeClr>
                        </a:gs>
                        <a:gs pos="80000">
                          <a:schemeClr val="accent3">
                            <a:shade val="93000"/>
                            <a:satMod val="130000"/>
                          </a:schemeClr>
                        </a:gs>
                        <a:gs pos="100000">
                          <a:schemeClr val="accent3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D-8329-4490-B37F-29F8BE845F9C}"/>
                    </c:ext>
                  </c:extLst>
                </c:dPt>
                <c:dPt>
                  <c:idx val="2"/>
                  <c:bubble3D val="0"/>
                  <c:spPr>
                    <a:gradFill rotWithShape="1">
                      <a:gsLst>
                        <a:gs pos="0">
                          <a:schemeClr val="accent5">
                            <a:shade val="51000"/>
                            <a:satMod val="130000"/>
                          </a:schemeClr>
                        </a:gs>
                        <a:gs pos="80000">
                          <a:schemeClr val="accent5">
                            <a:shade val="93000"/>
                            <a:satMod val="130000"/>
                          </a:schemeClr>
                        </a:gs>
                        <a:gs pos="100000">
                          <a:schemeClr val="accent5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F-8329-4490-B37F-29F8BE845F9C}"/>
                    </c:ext>
                  </c:extLst>
                </c:dPt>
                <c:dPt>
                  <c:idx val="3"/>
                  <c:bubble3D val="0"/>
                  <c:spPr>
                    <a:gradFill rotWithShape="1">
                      <a:gsLst>
                        <a:gs pos="0">
                          <a:schemeClr val="accent1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31-8329-4490-B37F-29F8BE845F9C}"/>
                    </c:ext>
                  </c:extLst>
                </c:dPt>
                <c:dPt>
                  <c:idx val="4"/>
                  <c:bubble3D val="0"/>
                  <c:spPr>
                    <a:gradFill rotWithShape="1">
                      <a:gsLst>
                        <a:gs pos="0">
                          <a:schemeClr val="accent3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3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3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33-8329-4490-B37F-29F8BE845F9C}"/>
                    </c:ext>
                  </c:extLst>
                </c:dPt>
                <c:dPt>
                  <c:idx val="5"/>
                  <c:bubble3D val="0"/>
                  <c:spPr>
                    <a:gradFill rotWithShape="1">
                      <a:gsLst>
                        <a:gs pos="0">
                          <a:schemeClr val="accent5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5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5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35-8329-4490-B37F-29F8BE845F9C}"/>
                    </c:ext>
                  </c:extLst>
                </c:dPt>
                <c:dPt>
                  <c:idx val="6"/>
                  <c:bubble3D val="0"/>
                  <c:spPr>
                    <a:gradFill rotWithShape="1">
                      <a:gsLst>
                        <a:gs pos="0">
                          <a:schemeClr val="accent1">
                            <a:lumMod val="80000"/>
                            <a:lumOff val="20000"/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lumMod val="80000"/>
                            <a:lumOff val="20000"/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lumMod val="80000"/>
                            <a:lumOff val="2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37-8329-4490-B37F-29F8BE845F9C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lt1">
                              <a:lumMod val="8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sv-SE"/>
                    </a:p>
                  </c:txPr>
                  <c:dLblPos val="inEnd"/>
                  <c:showLegendKey val="0"/>
                  <c:showVal val="0"/>
                  <c:showCatName val="1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>
                        <a:solidFill>
                          <a:schemeClr val="lt1">
                            <a:lumMod val="95000"/>
                            <a:alpha val="54000"/>
                          </a:schemeClr>
                        </a:solidFill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Blad1!$A$2:$A$8</c15:sqref>
                        </c15:formulaRef>
                      </c:ext>
                    </c:extLst>
                    <c:strCache>
                      <c:ptCount val="2"/>
                      <c:pt idx="0">
                        <c:v>Besparing 67%</c:v>
                      </c:pt>
                      <c:pt idx="1">
                        <c:v>4E Diode LED 33%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Blad1!$E$2:$E$8</c15:sqref>
                        </c15:formulaRef>
                      </c:ext>
                    </c:extLst>
                    <c:numCache>
                      <c:formatCode>General</c:formatCode>
                      <c:ptCount val="7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AAAB-445B-A02E-6C57D310BE68}"/>
                  </c:ext>
                </c:extLst>
              </c15:ser>
            </c15:filteredPieSeries>
            <c15:filteredPi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Blad1!$F$1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dPt>
                  <c:idx val="0"/>
                  <c:bubble3D val="0"/>
                  <c:spPr>
                    <a:gradFill rotWithShape="1">
                      <a:gsLst>
                        <a:gs pos="0">
                          <a:schemeClr val="accent1"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39-8329-4490-B37F-29F8BE845F9C}"/>
                    </c:ext>
                  </c:extLst>
                </c:dPt>
                <c:dPt>
                  <c:idx val="1"/>
                  <c:bubble3D val="0"/>
                  <c:spPr>
                    <a:gradFill rotWithShape="1">
                      <a:gsLst>
                        <a:gs pos="0">
                          <a:schemeClr val="accent3">
                            <a:shade val="51000"/>
                            <a:satMod val="130000"/>
                          </a:schemeClr>
                        </a:gs>
                        <a:gs pos="80000">
                          <a:schemeClr val="accent3">
                            <a:shade val="93000"/>
                            <a:satMod val="130000"/>
                          </a:schemeClr>
                        </a:gs>
                        <a:gs pos="100000">
                          <a:schemeClr val="accent3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3B-8329-4490-B37F-29F8BE845F9C}"/>
                    </c:ext>
                  </c:extLst>
                </c:dPt>
                <c:dPt>
                  <c:idx val="2"/>
                  <c:bubble3D val="0"/>
                  <c:spPr>
                    <a:gradFill rotWithShape="1">
                      <a:gsLst>
                        <a:gs pos="0">
                          <a:schemeClr val="accent5">
                            <a:shade val="51000"/>
                            <a:satMod val="130000"/>
                          </a:schemeClr>
                        </a:gs>
                        <a:gs pos="80000">
                          <a:schemeClr val="accent5">
                            <a:shade val="93000"/>
                            <a:satMod val="130000"/>
                          </a:schemeClr>
                        </a:gs>
                        <a:gs pos="100000">
                          <a:schemeClr val="accent5"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3D-8329-4490-B37F-29F8BE845F9C}"/>
                    </c:ext>
                  </c:extLst>
                </c:dPt>
                <c:dPt>
                  <c:idx val="3"/>
                  <c:bubble3D val="0"/>
                  <c:spPr>
                    <a:gradFill rotWithShape="1">
                      <a:gsLst>
                        <a:gs pos="0">
                          <a:schemeClr val="accent1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3F-8329-4490-B37F-29F8BE845F9C}"/>
                    </c:ext>
                  </c:extLst>
                </c:dPt>
                <c:dPt>
                  <c:idx val="4"/>
                  <c:bubble3D val="0"/>
                  <c:spPr>
                    <a:gradFill rotWithShape="1">
                      <a:gsLst>
                        <a:gs pos="0">
                          <a:schemeClr val="accent3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3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3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41-8329-4490-B37F-29F8BE845F9C}"/>
                    </c:ext>
                  </c:extLst>
                </c:dPt>
                <c:dPt>
                  <c:idx val="5"/>
                  <c:bubble3D val="0"/>
                  <c:spPr>
                    <a:gradFill rotWithShape="1">
                      <a:gsLst>
                        <a:gs pos="0">
                          <a:schemeClr val="accent5">
                            <a:lumMod val="60000"/>
                            <a:shade val="51000"/>
                            <a:satMod val="130000"/>
                          </a:schemeClr>
                        </a:gs>
                        <a:gs pos="80000">
                          <a:schemeClr val="accent5">
                            <a:lumMod val="60000"/>
                            <a:shade val="93000"/>
                            <a:satMod val="130000"/>
                          </a:schemeClr>
                        </a:gs>
                        <a:gs pos="100000">
                          <a:schemeClr val="accent5">
                            <a:lumMod val="6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43-8329-4490-B37F-29F8BE845F9C}"/>
                    </c:ext>
                  </c:extLst>
                </c:dPt>
                <c:dPt>
                  <c:idx val="6"/>
                  <c:bubble3D val="0"/>
                  <c:spPr>
                    <a:gradFill rotWithShape="1">
                      <a:gsLst>
                        <a:gs pos="0">
                          <a:schemeClr val="accent1">
                            <a:lumMod val="80000"/>
                            <a:lumOff val="20000"/>
                            <a:shade val="51000"/>
                            <a:satMod val="130000"/>
                          </a:schemeClr>
                        </a:gs>
                        <a:gs pos="80000">
                          <a:schemeClr val="accent1">
                            <a:lumMod val="80000"/>
                            <a:lumOff val="20000"/>
                            <a:shade val="93000"/>
                            <a:satMod val="130000"/>
                          </a:schemeClr>
                        </a:gs>
                        <a:gs pos="100000">
                          <a:schemeClr val="accent1">
                            <a:lumMod val="80000"/>
                            <a:lumOff val="20000"/>
                            <a:shade val="94000"/>
                            <a:satMod val="135000"/>
                          </a:scheme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45-8329-4490-B37F-29F8BE845F9C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lt1">
                              <a:lumMod val="8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sv-SE"/>
                    </a:p>
                  </c:txPr>
                  <c:dLblPos val="inEnd"/>
                  <c:showLegendKey val="0"/>
                  <c:showVal val="0"/>
                  <c:showCatName val="1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>
                        <a:solidFill>
                          <a:schemeClr val="lt1">
                            <a:lumMod val="95000"/>
                            <a:alpha val="54000"/>
                          </a:schemeClr>
                        </a:solidFill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Blad1!$A$2:$A$8</c15:sqref>
                        </c15:formulaRef>
                      </c:ext>
                    </c:extLst>
                    <c:strCache>
                      <c:ptCount val="2"/>
                      <c:pt idx="0">
                        <c:v>Besparing 67%</c:v>
                      </c:pt>
                      <c:pt idx="1">
                        <c:v>4E Diode LED 33%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Blad1!$F$2:$F$8</c15:sqref>
                        </c15:formulaRef>
                      </c:ext>
                    </c:extLst>
                    <c:numCache>
                      <c:formatCode>General</c:formatCode>
                      <c:ptCount val="7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AAAB-445B-A02E-6C57D310BE68}"/>
                  </c:ext>
                </c:extLst>
              </c15:ser>
            </c15:filteredPieSeries>
          </c:ext>
        </c:extLst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DCA52-6FE0-4636-B6AA-C7AFC504B542}" type="datetimeFigureOut">
              <a:rPr lang="sv-SE" smtClean="0"/>
              <a:t>2022-02-11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4CF4C2-376D-4421-9541-799855BD991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5654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-SE" sz="1200" b="0" i="0" u="none" strike="noStrike" cap="none" smtClean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sv-SE" sz="12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893910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objekt 6">
            <a:extLst>
              <a:ext uri="{FF2B5EF4-FFF2-40B4-BE49-F238E27FC236}">
                <a16:creationId xmlns:a16="http://schemas.microsoft.com/office/drawing/2014/main" id="{C7938B3E-3E7A-4287-A7EB-7DBFAE3441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14"/>
          <a:stretch/>
        </p:blipFill>
        <p:spPr>
          <a:xfrm>
            <a:off x="5" y="0"/>
            <a:ext cx="18287995" cy="10286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80213"/>
            <a:ext cx="18288000" cy="1104826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80B1E0F3-CE72-4B38-9FFF-56ABD138D00B}"/>
              </a:ext>
            </a:extLst>
          </p:cNvPr>
          <p:cNvSpPr txBox="1"/>
          <p:nvPr/>
        </p:nvSpPr>
        <p:spPr>
          <a:xfrm>
            <a:off x="762000" y="8217246"/>
            <a:ext cx="4042614" cy="11172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BESPARINGSRESULTAT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BUTIK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Alingsås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2022-02-02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7862974"/>
            <a:ext cx="18288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9202278"/>
            <a:ext cx="18288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ruta 10">
            <a:extLst>
              <a:ext uri="{FF2B5EF4-FFF2-40B4-BE49-F238E27FC236}">
                <a16:creationId xmlns:a16="http://schemas.microsoft.com/office/drawing/2014/main" id="{AF1CCF9F-C5B5-4668-BBF0-64EF9E8188FC}"/>
              </a:ext>
            </a:extLst>
          </p:cNvPr>
          <p:cNvSpPr txBox="1"/>
          <p:nvPr/>
        </p:nvSpPr>
        <p:spPr>
          <a:xfrm>
            <a:off x="13792200" y="8041838"/>
            <a:ext cx="404261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0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Lars Morberg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0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0790 735 177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0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lars.morberg@4eanalysis.com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8" name="object 2">
            <a:extLst>
              <a:ext uri="{FF2B5EF4-FFF2-40B4-BE49-F238E27FC236}">
                <a16:creationId xmlns:a16="http://schemas.microsoft.com/office/drawing/2014/main" id="{77768A54-83D9-4240-BD98-500D70E3B228}"/>
              </a:ext>
            </a:extLst>
          </p:cNvPr>
          <p:cNvGrpSpPr/>
          <p:nvPr/>
        </p:nvGrpSpPr>
        <p:grpSpPr>
          <a:xfrm>
            <a:off x="7543800" y="3640446"/>
            <a:ext cx="3058916" cy="3006108"/>
            <a:chOff x="635" y="5454434"/>
            <a:chExt cx="2165641" cy="2105152"/>
          </a:xfrm>
        </p:grpSpPr>
        <p:sp>
          <p:nvSpPr>
            <p:cNvPr id="9" name="object 3">
              <a:extLst>
                <a:ext uri="{FF2B5EF4-FFF2-40B4-BE49-F238E27FC236}">
                  <a16:creationId xmlns:a16="http://schemas.microsoft.com/office/drawing/2014/main" id="{8C4DEBE0-6065-422C-B3B6-86203C92277C}"/>
                </a:ext>
              </a:extLst>
            </p:cNvPr>
            <p:cNvSpPr/>
            <p:nvPr/>
          </p:nvSpPr>
          <p:spPr>
            <a:xfrm>
              <a:off x="915492" y="5454434"/>
              <a:ext cx="331863" cy="12081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object 4">
              <a:extLst>
                <a:ext uri="{FF2B5EF4-FFF2-40B4-BE49-F238E27FC236}">
                  <a16:creationId xmlns:a16="http://schemas.microsoft.com/office/drawing/2014/main" id="{6E50D27B-02F1-4B85-BBB9-ADC76FC0FD9C}"/>
                </a:ext>
              </a:extLst>
            </p:cNvPr>
            <p:cNvSpPr/>
            <p:nvPr/>
          </p:nvSpPr>
          <p:spPr>
            <a:xfrm>
              <a:off x="703719" y="5564733"/>
              <a:ext cx="168084" cy="126035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object 5">
              <a:extLst>
                <a:ext uri="{FF2B5EF4-FFF2-40B4-BE49-F238E27FC236}">
                  <a16:creationId xmlns:a16="http://schemas.microsoft.com/office/drawing/2014/main" id="{FF48101C-1EE5-44B5-8B42-8B4C584A77AA}"/>
                </a:ext>
              </a:extLst>
            </p:cNvPr>
            <p:cNvSpPr/>
            <p:nvPr/>
          </p:nvSpPr>
          <p:spPr>
            <a:xfrm>
              <a:off x="749220" y="5460987"/>
              <a:ext cx="1378232" cy="1424584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bject 6">
              <a:extLst>
                <a:ext uri="{FF2B5EF4-FFF2-40B4-BE49-F238E27FC236}">
                  <a16:creationId xmlns:a16="http://schemas.microsoft.com/office/drawing/2014/main" id="{FF48E0D2-DAAE-4FD0-8126-34D5FCF2C3CD}"/>
                </a:ext>
              </a:extLst>
            </p:cNvPr>
            <p:cNvSpPr/>
            <p:nvPr/>
          </p:nvSpPr>
          <p:spPr>
            <a:xfrm>
              <a:off x="1278166" y="5616549"/>
              <a:ext cx="8890" cy="10795"/>
            </a:xfrm>
            <a:custGeom>
              <a:avLst/>
              <a:gdLst/>
              <a:ahLst/>
              <a:cxnLst/>
              <a:rect l="l" t="t" r="r" b="b"/>
              <a:pathLst>
                <a:path w="8890" h="10795">
                  <a:moveTo>
                    <a:pt x="6299" y="0"/>
                  </a:moveTo>
                  <a:lnTo>
                    <a:pt x="38" y="647"/>
                  </a:lnTo>
                  <a:lnTo>
                    <a:pt x="0" y="10223"/>
                  </a:lnTo>
                  <a:lnTo>
                    <a:pt x="7277" y="9829"/>
                  </a:lnTo>
                  <a:lnTo>
                    <a:pt x="8331" y="4457"/>
                  </a:lnTo>
                  <a:lnTo>
                    <a:pt x="6299" y="0"/>
                  </a:lnTo>
                  <a:close/>
                </a:path>
              </a:pathLst>
            </a:custGeom>
            <a:solidFill>
              <a:srgbClr val="869E49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object 7">
              <a:extLst>
                <a:ext uri="{FF2B5EF4-FFF2-40B4-BE49-F238E27FC236}">
                  <a16:creationId xmlns:a16="http://schemas.microsoft.com/office/drawing/2014/main" id="{765B4719-4CC8-43F4-961B-CF455F10B8F1}"/>
                </a:ext>
              </a:extLst>
            </p:cNvPr>
            <p:cNvSpPr/>
            <p:nvPr/>
          </p:nvSpPr>
          <p:spPr>
            <a:xfrm>
              <a:off x="271856" y="6101613"/>
              <a:ext cx="1894420" cy="1190802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bject 8">
              <a:extLst>
                <a:ext uri="{FF2B5EF4-FFF2-40B4-BE49-F238E27FC236}">
                  <a16:creationId xmlns:a16="http://schemas.microsoft.com/office/drawing/2014/main" id="{9F8E222C-A035-4EFD-A2C1-F0CFD7631F32}"/>
                </a:ext>
              </a:extLst>
            </p:cNvPr>
            <p:cNvSpPr/>
            <p:nvPr/>
          </p:nvSpPr>
          <p:spPr>
            <a:xfrm>
              <a:off x="635" y="6979196"/>
              <a:ext cx="580390" cy="580390"/>
            </a:xfrm>
            <a:custGeom>
              <a:avLst/>
              <a:gdLst/>
              <a:ahLst/>
              <a:cxnLst/>
              <a:rect l="l" t="t" r="r" b="b"/>
              <a:pathLst>
                <a:path w="580390" h="580390">
                  <a:moveTo>
                    <a:pt x="259486" y="530085"/>
                  </a:moveTo>
                  <a:lnTo>
                    <a:pt x="75158" y="330568"/>
                  </a:lnTo>
                  <a:lnTo>
                    <a:pt x="49872" y="319405"/>
                  </a:lnTo>
                  <a:lnTo>
                    <a:pt x="36639" y="321551"/>
                  </a:lnTo>
                  <a:lnTo>
                    <a:pt x="25171" y="328942"/>
                  </a:lnTo>
                  <a:lnTo>
                    <a:pt x="5397" y="357695"/>
                  </a:lnTo>
                  <a:lnTo>
                    <a:pt x="0" y="372478"/>
                  </a:lnTo>
                  <a:lnTo>
                    <a:pt x="0" y="387794"/>
                  </a:lnTo>
                  <a:lnTo>
                    <a:pt x="164198" y="565937"/>
                  </a:lnTo>
                  <a:lnTo>
                    <a:pt x="206019" y="580186"/>
                  </a:lnTo>
                  <a:lnTo>
                    <a:pt x="220980" y="574370"/>
                  </a:lnTo>
                  <a:lnTo>
                    <a:pt x="249809" y="554736"/>
                  </a:lnTo>
                  <a:lnTo>
                    <a:pt x="257263" y="543293"/>
                  </a:lnTo>
                  <a:lnTo>
                    <a:pt x="259486" y="530085"/>
                  </a:lnTo>
                  <a:close/>
                </a:path>
                <a:path w="580390" h="580390">
                  <a:moveTo>
                    <a:pt x="385114" y="480618"/>
                  </a:moveTo>
                  <a:lnTo>
                    <a:pt x="99974" y="194017"/>
                  </a:lnTo>
                  <a:lnTo>
                    <a:pt x="96304" y="194017"/>
                  </a:lnTo>
                  <a:lnTo>
                    <a:pt x="94018" y="196278"/>
                  </a:lnTo>
                  <a:lnTo>
                    <a:pt x="52781" y="244551"/>
                  </a:lnTo>
                  <a:lnTo>
                    <a:pt x="50495" y="246837"/>
                  </a:lnTo>
                  <a:lnTo>
                    <a:pt x="50495" y="250520"/>
                  </a:lnTo>
                  <a:lnTo>
                    <a:pt x="328383" y="529831"/>
                  </a:lnTo>
                  <a:lnTo>
                    <a:pt x="332054" y="529831"/>
                  </a:lnTo>
                  <a:lnTo>
                    <a:pt x="334340" y="527570"/>
                  </a:lnTo>
                  <a:lnTo>
                    <a:pt x="382828" y="486613"/>
                  </a:lnTo>
                  <a:lnTo>
                    <a:pt x="385114" y="484327"/>
                  </a:lnTo>
                  <a:lnTo>
                    <a:pt x="385114" y="480618"/>
                  </a:lnTo>
                  <a:close/>
                </a:path>
                <a:path w="580390" h="580390">
                  <a:moveTo>
                    <a:pt x="482473" y="415861"/>
                  </a:moveTo>
                  <a:lnTo>
                    <a:pt x="165252" y="97015"/>
                  </a:lnTo>
                  <a:lnTo>
                    <a:pt x="161569" y="97015"/>
                  </a:lnTo>
                  <a:lnTo>
                    <a:pt x="159270" y="99275"/>
                  </a:lnTo>
                  <a:lnTo>
                    <a:pt x="118046" y="147561"/>
                  </a:lnTo>
                  <a:lnTo>
                    <a:pt x="115747" y="149809"/>
                  </a:lnTo>
                  <a:lnTo>
                    <a:pt x="115747" y="153517"/>
                  </a:lnTo>
                  <a:lnTo>
                    <a:pt x="425729" y="465086"/>
                  </a:lnTo>
                  <a:lnTo>
                    <a:pt x="429412" y="465086"/>
                  </a:lnTo>
                  <a:lnTo>
                    <a:pt x="431698" y="462826"/>
                  </a:lnTo>
                  <a:lnTo>
                    <a:pt x="480187" y="421830"/>
                  </a:lnTo>
                  <a:lnTo>
                    <a:pt x="482473" y="419582"/>
                  </a:lnTo>
                  <a:lnTo>
                    <a:pt x="482473" y="415861"/>
                  </a:lnTo>
                  <a:close/>
                </a:path>
                <a:path w="580390" h="580390">
                  <a:moveTo>
                    <a:pt x="579818" y="351091"/>
                  </a:moveTo>
                  <a:lnTo>
                    <a:pt x="230517" y="0"/>
                  </a:lnTo>
                  <a:lnTo>
                    <a:pt x="226809" y="0"/>
                  </a:lnTo>
                  <a:lnTo>
                    <a:pt x="224548" y="2260"/>
                  </a:lnTo>
                  <a:lnTo>
                    <a:pt x="183324" y="50533"/>
                  </a:lnTo>
                  <a:lnTo>
                    <a:pt x="181025" y="52793"/>
                  </a:lnTo>
                  <a:lnTo>
                    <a:pt x="181025" y="56502"/>
                  </a:lnTo>
                  <a:lnTo>
                    <a:pt x="523049" y="400316"/>
                  </a:lnTo>
                  <a:lnTo>
                    <a:pt x="526757" y="400316"/>
                  </a:lnTo>
                  <a:lnTo>
                    <a:pt x="529043" y="398056"/>
                  </a:lnTo>
                  <a:lnTo>
                    <a:pt x="577532" y="357098"/>
                  </a:lnTo>
                  <a:lnTo>
                    <a:pt x="579818" y="354812"/>
                  </a:lnTo>
                  <a:lnTo>
                    <a:pt x="579818" y="351091"/>
                  </a:lnTo>
                  <a:close/>
                </a:path>
              </a:pathLst>
            </a:custGeom>
            <a:solidFill>
              <a:srgbClr val="23653E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object 9">
              <a:extLst>
                <a:ext uri="{FF2B5EF4-FFF2-40B4-BE49-F238E27FC236}">
                  <a16:creationId xmlns:a16="http://schemas.microsoft.com/office/drawing/2014/main" id="{AEAE9FF3-65E3-43E0-8922-FF7863DCC7D4}"/>
                </a:ext>
              </a:extLst>
            </p:cNvPr>
            <p:cNvSpPr/>
            <p:nvPr/>
          </p:nvSpPr>
          <p:spPr>
            <a:xfrm>
              <a:off x="889241" y="6189047"/>
              <a:ext cx="822960" cy="506730"/>
            </a:xfrm>
            <a:custGeom>
              <a:avLst/>
              <a:gdLst/>
              <a:ahLst/>
              <a:cxnLst/>
              <a:rect l="l" t="t" r="r" b="b"/>
              <a:pathLst>
                <a:path w="822960" h="506729">
                  <a:moveTo>
                    <a:pt x="817918" y="204520"/>
                  </a:moveTo>
                  <a:lnTo>
                    <a:pt x="306577" y="204520"/>
                  </a:lnTo>
                  <a:lnTo>
                    <a:pt x="305386" y="233397"/>
                  </a:lnTo>
                  <a:lnTo>
                    <a:pt x="307345" y="277011"/>
                  </a:lnTo>
                  <a:lnTo>
                    <a:pt x="316022" y="329181"/>
                  </a:lnTo>
                  <a:lnTo>
                    <a:pt x="334986" y="383723"/>
                  </a:lnTo>
                  <a:lnTo>
                    <a:pt x="367804" y="434454"/>
                  </a:lnTo>
                  <a:lnTo>
                    <a:pt x="402432" y="465576"/>
                  </a:lnTo>
                  <a:lnTo>
                    <a:pt x="444052" y="487883"/>
                  </a:lnTo>
                  <a:lnTo>
                    <a:pt x="492477" y="501312"/>
                  </a:lnTo>
                  <a:lnTo>
                    <a:pt x="552843" y="506260"/>
                  </a:lnTo>
                  <a:lnTo>
                    <a:pt x="562000" y="506260"/>
                  </a:lnTo>
                  <a:lnTo>
                    <a:pt x="626460" y="499588"/>
                  </a:lnTo>
                  <a:lnTo>
                    <a:pt x="671807" y="487145"/>
                  </a:lnTo>
                  <a:lnTo>
                    <a:pt x="720407" y="464980"/>
                  </a:lnTo>
                  <a:lnTo>
                    <a:pt x="768143" y="430358"/>
                  </a:lnTo>
                  <a:lnTo>
                    <a:pt x="810894" y="380542"/>
                  </a:lnTo>
                  <a:lnTo>
                    <a:pt x="573519" y="372338"/>
                  </a:lnTo>
                  <a:lnTo>
                    <a:pt x="534219" y="364050"/>
                  </a:lnTo>
                  <a:lnTo>
                    <a:pt x="510046" y="342626"/>
                  </a:lnTo>
                  <a:lnTo>
                    <a:pt x="497715" y="313231"/>
                  </a:lnTo>
                  <a:lnTo>
                    <a:pt x="493941" y="281025"/>
                  </a:lnTo>
                  <a:lnTo>
                    <a:pt x="821637" y="281025"/>
                  </a:lnTo>
                  <a:lnTo>
                    <a:pt x="821715" y="280365"/>
                  </a:lnTo>
                  <a:lnTo>
                    <a:pt x="822610" y="266640"/>
                  </a:lnTo>
                  <a:lnTo>
                    <a:pt x="821925" y="231930"/>
                  </a:lnTo>
                  <a:lnTo>
                    <a:pt x="817918" y="204520"/>
                  </a:lnTo>
                  <a:close/>
                </a:path>
                <a:path w="822960" h="506729">
                  <a:moveTo>
                    <a:pt x="558533" y="0"/>
                  </a:moveTo>
                  <a:lnTo>
                    <a:pt x="505783" y="2721"/>
                  </a:lnTo>
                  <a:lnTo>
                    <a:pt x="0" y="424434"/>
                  </a:lnTo>
                  <a:lnTo>
                    <a:pt x="4546" y="430110"/>
                  </a:lnTo>
                  <a:lnTo>
                    <a:pt x="306577" y="204520"/>
                  </a:lnTo>
                  <a:lnTo>
                    <a:pt x="817918" y="204520"/>
                  </a:lnTo>
                  <a:lnTo>
                    <a:pt x="814882" y="183756"/>
                  </a:lnTo>
                  <a:lnTo>
                    <a:pt x="814562" y="182803"/>
                  </a:lnTo>
                  <a:lnTo>
                    <a:pt x="495401" y="182803"/>
                  </a:lnTo>
                  <a:lnTo>
                    <a:pt x="498498" y="165968"/>
                  </a:lnTo>
                  <a:lnTo>
                    <a:pt x="508814" y="143184"/>
                  </a:lnTo>
                  <a:lnTo>
                    <a:pt x="530686" y="123140"/>
                  </a:lnTo>
                  <a:lnTo>
                    <a:pt x="568451" y="114528"/>
                  </a:lnTo>
                  <a:lnTo>
                    <a:pt x="786890" y="114528"/>
                  </a:lnTo>
                  <a:lnTo>
                    <a:pt x="762596" y="77101"/>
                  </a:lnTo>
                  <a:lnTo>
                    <a:pt x="732592" y="49434"/>
                  </a:lnTo>
                  <a:lnTo>
                    <a:pt x="697092" y="27857"/>
                  </a:lnTo>
                  <a:lnTo>
                    <a:pt x="656188" y="12403"/>
                  </a:lnTo>
                  <a:lnTo>
                    <a:pt x="609971" y="3106"/>
                  </a:lnTo>
                  <a:lnTo>
                    <a:pt x="558533" y="0"/>
                  </a:lnTo>
                  <a:close/>
                </a:path>
                <a:path w="822960" h="506729">
                  <a:moveTo>
                    <a:pt x="659701" y="310896"/>
                  </a:moveTo>
                  <a:lnTo>
                    <a:pt x="639808" y="344352"/>
                  </a:lnTo>
                  <a:lnTo>
                    <a:pt x="573519" y="372338"/>
                  </a:lnTo>
                  <a:lnTo>
                    <a:pt x="802669" y="372338"/>
                  </a:lnTo>
                  <a:lnTo>
                    <a:pt x="659701" y="310896"/>
                  </a:lnTo>
                  <a:close/>
                </a:path>
                <a:path w="822960" h="506729">
                  <a:moveTo>
                    <a:pt x="821637" y="281025"/>
                  </a:moveTo>
                  <a:lnTo>
                    <a:pt x="493941" y="281025"/>
                  </a:lnTo>
                  <a:lnTo>
                    <a:pt x="821334" y="283591"/>
                  </a:lnTo>
                  <a:lnTo>
                    <a:pt x="821637" y="281025"/>
                  </a:lnTo>
                  <a:close/>
                </a:path>
                <a:path w="822960" h="506729">
                  <a:moveTo>
                    <a:pt x="786890" y="114528"/>
                  </a:moveTo>
                  <a:lnTo>
                    <a:pt x="568451" y="114528"/>
                  </a:lnTo>
                  <a:lnTo>
                    <a:pt x="600317" y="123080"/>
                  </a:lnTo>
                  <a:lnTo>
                    <a:pt x="619409" y="143022"/>
                  </a:lnTo>
                  <a:lnTo>
                    <a:pt x="628982" y="165786"/>
                  </a:lnTo>
                  <a:lnTo>
                    <a:pt x="632294" y="182803"/>
                  </a:lnTo>
                  <a:lnTo>
                    <a:pt x="814562" y="182803"/>
                  </a:lnTo>
                  <a:lnTo>
                    <a:pt x="796699" y="129639"/>
                  </a:lnTo>
                  <a:lnTo>
                    <a:pt x="786890" y="114528"/>
                  </a:lnTo>
                  <a:close/>
                </a:path>
              </a:pathLst>
            </a:custGeom>
            <a:solidFill>
              <a:srgbClr val="02507C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object 10">
              <a:extLst>
                <a:ext uri="{FF2B5EF4-FFF2-40B4-BE49-F238E27FC236}">
                  <a16:creationId xmlns:a16="http://schemas.microsoft.com/office/drawing/2014/main" id="{0E61F8AF-A299-47F1-BC12-1EC1F523DC94}"/>
                </a:ext>
              </a:extLst>
            </p:cNvPr>
            <p:cNvSpPr/>
            <p:nvPr/>
          </p:nvSpPr>
          <p:spPr>
            <a:xfrm>
              <a:off x="886866" y="6185414"/>
              <a:ext cx="829310" cy="513715"/>
            </a:xfrm>
            <a:custGeom>
              <a:avLst/>
              <a:gdLst/>
              <a:ahLst/>
              <a:cxnLst/>
              <a:rect l="l" t="t" r="r" b="b"/>
              <a:pathLst>
                <a:path w="829310" h="513715">
                  <a:moveTo>
                    <a:pt x="312707" y="215912"/>
                  </a:moveTo>
                  <a:lnTo>
                    <a:pt x="304660" y="215912"/>
                  </a:lnTo>
                  <a:lnTo>
                    <a:pt x="303919" y="248061"/>
                  </a:lnTo>
                  <a:lnTo>
                    <a:pt x="306834" y="291349"/>
                  </a:lnTo>
                  <a:lnTo>
                    <a:pt x="316405" y="341148"/>
                  </a:lnTo>
                  <a:lnTo>
                    <a:pt x="335611" y="392488"/>
                  </a:lnTo>
                  <a:lnTo>
                    <a:pt x="367436" y="440486"/>
                  </a:lnTo>
                  <a:lnTo>
                    <a:pt x="402659" y="472151"/>
                  </a:lnTo>
                  <a:lnTo>
                    <a:pt x="444976" y="494847"/>
                  </a:lnTo>
                  <a:lnTo>
                    <a:pt x="494227" y="508511"/>
                  </a:lnTo>
                  <a:lnTo>
                    <a:pt x="550252" y="513080"/>
                  </a:lnTo>
                  <a:lnTo>
                    <a:pt x="550062" y="513092"/>
                  </a:lnTo>
                  <a:lnTo>
                    <a:pt x="555371" y="513537"/>
                  </a:lnTo>
                  <a:lnTo>
                    <a:pt x="564375" y="513537"/>
                  </a:lnTo>
                  <a:lnTo>
                    <a:pt x="591170" y="512309"/>
                  </a:lnTo>
                  <a:lnTo>
                    <a:pt x="629596" y="506777"/>
                  </a:lnTo>
                  <a:lnTo>
                    <a:pt x="631482" y="506260"/>
                  </a:lnTo>
                  <a:lnTo>
                    <a:pt x="555421" y="506260"/>
                  </a:lnTo>
                  <a:lnTo>
                    <a:pt x="550278" y="505815"/>
                  </a:lnTo>
                  <a:lnTo>
                    <a:pt x="396097" y="458083"/>
                  </a:lnTo>
                  <a:lnTo>
                    <a:pt x="327679" y="353072"/>
                  </a:lnTo>
                  <a:lnTo>
                    <a:pt x="311334" y="248061"/>
                  </a:lnTo>
                  <a:lnTo>
                    <a:pt x="312707" y="215912"/>
                  </a:lnTo>
                  <a:close/>
                </a:path>
                <a:path w="829310" h="513715">
                  <a:moveTo>
                    <a:pt x="682674" y="319417"/>
                  </a:moveTo>
                  <a:lnTo>
                    <a:pt x="664248" y="319417"/>
                  </a:lnTo>
                  <a:lnTo>
                    <a:pt x="810234" y="382155"/>
                  </a:lnTo>
                  <a:lnTo>
                    <a:pt x="768543" y="430978"/>
                  </a:lnTo>
                  <a:lnTo>
                    <a:pt x="722075" y="465057"/>
                  </a:lnTo>
                  <a:lnTo>
                    <a:pt x="674627" y="487008"/>
                  </a:lnTo>
                  <a:lnTo>
                    <a:pt x="629996" y="499448"/>
                  </a:lnTo>
                  <a:lnTo>
                    <a:pt x="591979" y="504993"/>
                  </a:lnTo>
                  <a:lnTo>
                    <a:pt x="564375" y="506260"/>
                  </a:lnTo>
                  <a:lnTo>
                    <a:pt x="631482" y="506260"/>
                  </a:lnTo>
                  <a:lnTo>
                    <a:pt x="675489" y="494172"/>
                  </a:lnTo>
                  <a:lnTo>
                    <a:pt x="724680" y="471723"/>
                  </a:lnTo>
                  <a:lnTo>
                    <a:pt x="773009" y="436651"/>
                  </a:lnTo>
                  <a:lnTo>
                    <a:pt x="816292" y="386207"/>
                  </a:lnTo>
                  <a:lnTo>
                    <a:pt x="821143" y="378929"/>
                  </a:lnTo>
                  <a:lnTo>
                    <a:pt x="682674" y="319417"/>
                  </a:lnTo>
                  <a:close/>
                </a:path>
                <a:path w="829310" h="513715">
                  <a:moveTo>
                    <a:pt x="560908" y="0"/>
                  </a:moveTo>
                  <a:lnTo>
                    <a:pt x="507805" y="2743"/>
                  </a:lnTo>
                  <a:lnTo>
                    <a:pt x="0" y="425323"/>
                  </a:lnTo>
                  <a:lnTo>
                    <a:pt x="9105" y="436651"/>
                  </a:lnTo>
                  <a:lnTo>
                    <a:pt x="16910" y="430822"/>
                  </a:lnTo>
                  <a:lnTo>
                    <a:pt x="4749" y="430822"/>
                  </a:lnTo>
                  <a:lnTo>
                    <a:pt x="490093" y="12077"/>
                  </a:lnTo>
                  <a:lnTo>
                    <a:pt x="508865" y="9945"/>
                  </a:lnTo>
                  <a:lnTo>
                    <a:pt x="526910" y="8448"/>
                  </a:lnTo>
                  <a:lnTo>
                    <a:pt x="544249" y="7566"/>
                  </a:lnTo>
                  <a:lnTo>
                    <a:pt x="560908" y="7277"/>
                  </a:lnTo>
                  <a:lnTo>
                    <a:pt x="633383" y="7277"/>
                  </a:lnTo>
                  <a:lnTo>
                    <a:pt x="612966" y="3156"/>
                  </a:lnTo>
                  <a:lnTo>
                    <a:pt x="560908" y="0"/>
                  </a:lnTo>
                  <a:close/>
                </a:path>
                <a:path w="829310" h="513715">
                  <a:moveTo>
                    <a:pt x="313372" y="200329"/>
                  </a:moveTo>
                  <a:lnTo>
                    <a:pt x="4749" y="430822"/>
                  </a:lnTo>
                  <a:lnTo>
                    <a:pt x="16910" y="430822"/>
                  </a:lnTo>
                  <a:lnTo>
                    <a:pt x="304660" y="215912"/>
                  </a:lnTo>
                  <a:lnTo>
                    <a:pt x="312707" y="215912"/>
                  </a:lnTo>
                  <a:lnTo>
                    <a:pt x="313372" y="200329"/>
                  </a:lnTo>
                  <a:close/>
                </a:path>
                <a:path w="829310" h="513715">
                  <a:moveTo>
                    <a:pt x="633383" y="7277"/>
                  </a:moveTo>
                  <a:lnTo>
                    <a:pt x="560908" y="7277"/>
                  </a:lnTo>
                  <a:lnTo>
                    <a:pt x="724991" y="50447"/>
                  </a:lnTo>
                  <a:lnTo>
                    <a:pt x="800495" y="145421"/>
                  </a:lnTo>
                  <a:lnTo>
                    <a:pt x="821099" y="240395"/>
                  </a:lnTo>
                  <a:lnTo>
                    <a:pt x="820483" y="283565"/>
                  </a:lnTo>
                  <a:lnTo>
                    <a:pt x="492905" y="283565"/>
                  </a:lnTo>
                  <a:lnTo>
                    <a:pt x="496107" y="315309"/>
                  </a:lnTo>
                  <a:lnTo>
                    <a:pt x="508814" y="347106"/>
                  </a:lnTo>
                  <a:lnTo>
                    <a:pt x="534249" y="370498"/>
                  </a:lnTo>
                  <a:lnTo>
                    <a:pt x="575894" y="379603"/>
                  </a:lnTo>
                  <a:lnTo>
                    <a:pt x="608733" y="372325"/>
                  </a:lnTo>
                  <a:lnTo>
                    <a:pt x="575894" y="372325"/>
                  </a:lnTo>
                  <a:lnTo>
                    <a:pt x="539313" y="364818"/>
                  </a:lnTo>
                  <a:lnTo>
                    <a:pt x="516385" y="345306"/>
                  </a:lnTo>
                  <a:lnTo>
                    <a:pt x="504253" y="318308"/>
                  </a:lnTo>
                  <a:lnTo>
                    <a:pt x="500062" y="288340"/>
                  </a:lnTo>
                  <a:lnTo>
                    <a:pt x="827235" y="288340"/>
                  </a:lnTo>
                  <a:lnTo>
                    <a:pt x="827697" y="284429"/>
                  </a:lnTo>
                  <a:lnTo>
                    <a:pt x="827757" y="283565"/>
                  </a:lnTo>
                  <a:lnTo>
                    <a:pt x="820483" y="283565"/>
                  </a:lnTo>
                  <a:lnTo>
                    <a:pt x="827939" y="280987"/>
                  </a:lnTo>
                  <a:lnTo>
                    <a:pt x="828777" y="269076"/>
                  </a:lnTo>
                  <a:lnTo>
                    <a:pt x="828096" y="233710"/>
                  </a:lnTo>
                  <a:lnTo>
                    <a:pt x="820872" y="185408"/>
                  </a:lnTo>
                  <a:lnTo>
                    <a:pt x="802318" y="131248"/>
                  </a:lnTo>
                  <a:lnTo>
                    <a:pt x="767651" y="78308"/>
                  </a:lnTo>
                  <a:lnTo>
                    <a:pt x="737197" y="50213"/>
                  </a:lnTo>
                  <a:lnTo>
                    <a:pt x="701203" y="28298"/>
                  </a:lnTo>
                  <a:lnTo>
                    <a:pt x="659762" y="12601"/>
                  </a:lnTo>
                  <a:lnTo>
                    <a:pt x="633383" y="7277"/>
                  </a:lnTo>
                  <a:close/>
                </a:path>
                <a:path w="829310" h="513715">
                  <a:moveTo>
                    <a:pt x="659892" y="309626"/>
                  </a:moveTo>
                  <a:lnTo>
                    <a:pt x="639460" y="345540"/>
                  </a:lnTo>
                  <a:lnTo>
                    <a:pt x="575894" y="372325"/>
                  </a:lnTo>
                  <a:lnTo>
                    <a:pt x="608733" y="372325"/>
                  </a:lnTo>
                  <a:lnTo>
                    <a:pt x="618331" y="370199"/>
                  </a:lnTo>
                  <a:lnTo>
                    <a:pt x="645521" y="349510"/>
                  </a:lnTo>
                  <a:lnTo>
                    <a:pt x="659986" y="328821"/>
                  </a:lnTo>
                  <a:lnTo>
                    <a:pt x="664248" y="319417"/>
                  </a:lnTo>
                  <a:lnTo>
                    <a:pt x="682674" y="319417"/>
                  </a:lnTo>
                  <a:lnTo>
                    <a:pt x="659892" y="309626"/>
                  </a:lnTo>
                  <a:close/>
                </a:path>
                <a:path w="829310" h="513715">
                  <a:moveTo>
                    <a:pt x="827235" y="288340"/>
                  </a:moveTo>
                  <a:lnTo>
                    <a:pt x="500062" y="288340"/>
                  </a:lnTo>
                  <a:lnTo>
                    <a:pt x="826935" y="290880"/>
                  </a:lnTo>
                  <a:lnTo>
                    <a:pt x="827235" y="288340"/>
                  </a:lnTo>
                  <a:close/>
                </a:path>
                <a:path w="829310" h="513715">
                  <a:moveTo>
                    <a:pt x="570826" y="114528"/>
                  </a:moveTo>
                  <a:lnTo>
                    <a:pt x="531799" y="123450"/>
                  </a:lnTo>
                  <a:lnTo>
                    <a:pt x="508371" y="144616"/>
                  </a:lnTo>
                  <a:lnTo>
                    <a:pt x="496949" y="169622"/>
                  </a:lnTo>
                  <a:lnTo>
                    <a:pt x="493941" y="190068"/>
                  </a:lnTo>
                  <a:lnTo>
                    <a:pt x="638632" y="190068"/>
                  </a:lnTo>
                  <a:lnTo>
                    <a:pt x="638103" y="182803"/>
                  </a:lnTo>
                  <a:lnTo>
                    <a:pt x="501827" y="182803"/>
                  </a:lnTo>
                  <a:lnTo>
                    <a:pt x="505854" y="165844"/>
                  </a:lnTo>
                  <a:lnTo>
                    <a:pt x="516534" y="145697"/>
                  </a:lnTo>
                  <a:lnTo>
                    <a:pt x="537110" y="128850"/>
                  </a:lnTo>
                  <a:lnTo>
                    <a:pt x="570826" y="121793"/>
                  </a:lnTo>
                  <a:lnTo>
                    <a:pt x="622207" y="121793"/>
                  </a:lnTo>
                  <a:lnTo>
                    <a:pt x="607905" y="115708"/>
                  </a:lnTo>
                  <a:lnTo>
                    <a:pt x="570826" y="114528"/>
                  </a:lnTo>
                  <a:close/>
                </a:path>
                <a:path w="829310" h="513715">
                  <a:moveTo>
                    <a:pt x="622207" y="121793"/>
                  </a:moveTo>
                  <a:lnTo>
                    <a:pt x="570826" y="121793"/>
                  </a:lnTo>
                  <a:lnTo>
                    <a:pt x="598946" y="128798"/>
                  </a:lnTo>
                  <a:lnTo>
                    <a:pt x="616678" y="145559"/>
                  </a:lnTo>
                  <a:lnTo>
                    <a:pt x="626407" y="165689"/>
                  </a:lnTo>
                  <a:lnTo>
                    <a:pt x="630516" y="182803"/>
                  </a:lnTo>
                  <a:lnTo>
                    <a:pt x="638103" y="182803"/>
                  </a:lnTo>
                  <a:lnTo>
                    <a:pt x="635451" y="146396"/>
                  </a:lnTo>
                  <a:lnTo>
                    <a:pt x="627327" y="123971"/>
                  </a:lnTo>
                  <a:lnTo>
                    <a:pt x="622207" y="121793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object 11">
              <a:extLst>
                <a:ext uri="{FF2B5EF4-FFF2-40B4-BE49-F238E27FC236}">
                  <a16:creationId xmlns:a16="http://schemas.microsoft.com/office/drawing/2014/main" id="{B3EB11FF-847B-4E05-94BF-2D151EBB2554}"/>
                </a:ext>
              </a:extLst>
            </p:cNvPr>
            <p:cNvSpPr/>
            <p:nvPr/>
          </p:nvSpPr>
          <p:spPr>
            <a:xfrm>
              <a:off x="730477" y="5786640"/>
              <a:ext cx="880744" cy="680085"/>
            </a:xfrm>
            <a:custGeom>
              <a:avLst/>
              <a:gdLst/>
              <a:ahLst/>
              <a:cxnLst/>
              <a:rect l="l" t="t" r="r" b="b"/>
              <a:pathLst>
                <a:path w="880744" h="680085">
                  <a:moveTo>
                    <a:pt x="415747" y="0"/>
                  </a:moveTo>
                  <a:lnTo>
                    <a:pt x="250253" y="0"/>
                  </a:lnTo>
                  <a:lnTo>
                    <a:pt x="0" y="331533"/>
                  </a:lnTo>
                  <a:lnTo>
                    <a:pt x="0" y="441388"/>
                  </a:lnTo>
                  <a:lnTo>
                    <a:pt x="263791" y="441388"/>
                  </a:lnTo>
                  <a:lnTo>
                    <a:pt x="263791" y="680059"/>
                  </a:lnTo>
                  <a:lnTo>
                    <a:pt x="549099" y="433031"/>
                  </a:lnTo>
                  <a:lnTo>
                    <a:pt x="486194" y="433031"/>
                  </a:lnTo>
                  <a:lnTo>
                    <a:pt x="486194" y="334225"/>
                  </a:lnTo>
                  <a:lnTo>
                    <a:pt x="417042" y="334225"/>
                  </a:lnTo>
                  <a:lnTo>
                    <a:pt x="417041" y="333959"/>
                  </a:lnTo>
                  <a:lnTo>
                    <a:pt x="134886" y="333959"/>
                  </a:lnTo>
                  <a:lnTo>
                    <a:pt x="256108" y="155054"/>
                  </a:lnTo>
                  <a:lnTo>
                    <a:pt x="416348" y="155054"/>
                  </a:lnTo>
                  <a:lnTo>
                    <a:pt x="415747" y="0"/>
                  </a:lnTo>
                  <a:close/>
                </a:path>
                <a:path w="880744" h="680085">
                  <a:moveTo>
                    <a:pt x="876084" y="140309"/>
                  </a:moveTo>
                  <a:lnTo>
                    <a:pt x="486194" y="433031"/>
                  </a:lnTo>
                  <a:lnTo>
                    <a:pt x="549099" y="433031"/>
                  </a:lnTo>
                  <a:lnTo>
                    <a:pt x="880656" y="145961"/>
                  </a:lnTo>
                  <a:lnTo>
                    <a:pt x="876084" y="140309"/>
                  </a:lnTo>
                  <a:close/>
                </a:path>
                <a:path w="880744" h="680085">
                  <a:moveTo>
                    <a:pt x="416348" y="155054"/>
                  </a:moveTo>
                  <a:lnTo>
                    <a:pt x="256108" y="155054"/>
                  </a:lnTo>
                  <a:lnTo>
                    <a:pt x="256108" y="329247"/>
                  </a:lnTo>
                  <a:lnTo>
                    <a:pt x="134886" y="333959"/>
                  </a:lnTo>
                  <a:lnTo>
                    <a:pt x="417041" y="333959"/>
                  </a:lnTo>
                  <a:lnTo>
                    <a:pt x="416348" y="155054"/>
                  </a:lnTo>
                  <a:close/>
                </a:path>
              </a:pathLst>
            </a:custGeom>
            <a:solidFill>
              <a:srgbClr val="02507C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object 12">
              <a:extLst>
                <a:ext uri="{FF2B5EF4-FFF2-40B4-BE49-F238E27FC236}">
                  <a16:creationId xmlns:a16="http://schemas.microsoft.com/office/drawing/2014/main" id="{8E63B5EF-0531-4AFC-B4C7-C67F10AEF615}"/>
                </a:ext>
              </a:extLst>
            </p:cNvPr>
            <p:cNvSpPr/>
            <p:nvPr/>
          </p:nvSpPr>
          <p:spPr>
            <a:xfrm>
              <a:off x="726828" y="5782995"/>
              <a:ext cx="887094" cy="692150"/>
            </a:xfrm>
            <a:custGeom>
              <a:avLst/>
              <a:gdLst/>
              <a:ahLst/>
              <a:cxnLst/>
              <a:rect l="l" t="t" r="r" b="b"/>
              <a:pathLst>
                <a:path w="887094" h="692150">
                  <a:moveTo>
                    <a:pt x="423037" y="0"/>
                  </a:moveTo>
                  <a:lnTo>
                    <a:pt x="252095" y="0"/>
                  </a:lnTo>
                  <a:lnTo>
                    <a:pt x="0" y="333946"/>
                  </a:lnTo>
                  <a:lnTo>
                    <a:pt x="0" y="448665"/>
                  </a:lnTo>
                  <a:lnTo>
                    <a:pt x="263804" y="448665"/>
                  </a:lnTo>
                  <a:lnTo>
                    <a:pt x="263804" y="691654"/>
                  </a:lnTo>
                  <a:lnTo>
                    <a:pt x="282183" y="675741"/>
                  </a:lnTo>
                  <a:lnTo>
                    <a:pt x="271081" y="675741"/>
                  </a:lnTo>
                  <a:lnTo>
                    <a:pt x="271081" y="441388"/>
                  </a:lnTo>
                  <a:lnTo>
                    <a:pt x="7277" y="441388"/>
                  </a:lnTo>
                  <a:lnTo>
                    <a:pt x="7277" y="336384"/>
                  </a:lnTo>
                  <a:lnTo>
                    <a:pt x="255714" y="7277"/>
                  </a:lnTo>
                  <a:lnTo>
                    <a:pt x="423064" y="7277"/>
                  </a:lnTo>
                  <a:lnTo>
                    <a:pt x="423037" y="0"/>
                  </a:lnTo>
                  <a:close/>
                </a:path>
                <a:path w="887094" h="692150">
                  <a:moveTo>
                    <a:pt x="882233" y="146850"/>
                  </a:moveTo>
                  <a:lnTo>
                    <a:pt x="881913" y="146850"/>
                  </a:lnTo>
                  <a:lnTo>
                    <a:pt x="271081" y="675741"/>
                  </a:lnTo>
                  <a:lnTo>
                    <a:pt x="282183" y="675741"/>
                  </a:lnTo>
                  <a:lnTo>
                    <a:pt x="886675" y="152361"/>
                  </a:lnTo>
                  <a:lnTo>
                    <a:pt x="882233" y="146850"/>
                  </a:lnTo>
                  <a:close/>
                </a:path>
                <a:path w="887094" h="692150">
                  <a:moveTo>
                    <a:pt x="423064" y="7277"/>
                  </a:moveTo>
                  <a:lnTo>
                    <a:pt x="415772" y="7277"/>
                  </a:lnTo>
                  <a:lnTo>
                    <a:pt x="417068" y="341503"/>
                  </a:lnTo>
                  <a:lnTo>
                    <a:pt x="486206" y="341503"/>
                  </a:lnTo>
                  <a:lnTo>
                    <a:pt x="486206" y="443953"/>
                  </a:lnTo>
                  <a:lnTo>
                    <a:pt x="505608" y="429387"/>
                  </a:lnTo>
                  <a:lnTo>
                    <a:pt x="493496" y="429387"/>
                  </a:lnTo>
                  <a:lnTo>
                    <a:pt x="493496" y="334225"/>
                  </a:lnTo>
                  <a:lnTo>
                    <a:pt x="424306" y="334225"/>
                  </a:lnTo>
                  <a:lnTo>
                    <a:pt x="423064" y="7277"/>
                  </a:lnTo>
                  <a:close/>
                </a:path>
                <a:path w="887094" h="692150">
                  <a:moveTo>
                    <a:pt x="877544" y="141033"/>
                  </a:moveTo>
                  <a:lnTo>
                    <a:pt x="493496" y="429387"/>
                  </a:lnTo>
                  <a:lnTo>
                    <a:pt x="505608" y="429387"/>
                  </a:lnTo>
                  <a:lnTo>
                    <a:pt x="881913" y="146850"/>
                  </a:lnTo>
                  <a:lnTo>
                    <a:pt x="882233" y="146850"/>
                  </a:lnTo>
                  <a:lnTo>
                    <a:pt x="877544" y="141033"/>
                  </a:lnTo>
                  <a:close/>
                </a:path>
                <a:path w="887094" h="692150">
                  <a:moveTo>
                    <a:pt x="263385" y="146850"/>
                  </a:moveTo>
                  <a:lnTo>
                    <a:pt x="131495" y="341503"/>
                  </a:lnTo>
                  <a:lnTo>
                    <a:pt x="263385" y="336384"/>
                  </a:lnTo>
                  <a:lnTo>
                    <a:pt x="263385" y="333679"/>
                  </a:lnTo>
                  <a:lnTo>
                    <a:pt x="145580" y="333679"/>
                  </a:lnTo>
                  <a:lnTo>
                    <a:pt x="256120" y="170548"/>
                  </a:lnTo>
                  <a:lnTo>
                    <a:pt x="263385" y="170548"/>
                  </a:lnTo>
                  <a:lnTo>
                    <a:pt x="263385" y="146850"/>
                  </a:lnTo>
                  <a:close/>
                </a:path>
                <a:path w="887094" h="692150">
                  <a:moveTo>
                    <a:pt x="263385" y="170548"/>
                  </a:moveTo>
                  <a:lnTo>
                    <a:pt x="256120" y="170548"/>
                  </a:lnTo>
                  <a:lnTo>
                    <a:pt x="256120" y="329387"/>
                  </a:lnTo>
                  <a:lnTo>
                    <a:pt x="145580" y="333679"/>
                  </a:lnTo>
                  <a:lnTo>
                    <a:pt x="263385" y="333679"/>
                  </a:lnTo>
                  <a:lnTo>
                    <a:pt x="263385" y="170548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06695" y="436418"/>
            <a:ext cx="16230600" cy="1393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009"/>
              </a:lnSpc>
            </a:pPr>
            <a:r>
              <a:rPr lang="en-US" sz="6000" dirty="0" err="1">
                <a:solidFill>
                  <a:schemeClr val="tx2">
                    <a:lumMod val="75000"/>
                  </a:schemeClr>
                </a:solidFill>
                <a:latin typeface="Bebas Neue Bold"/>
              </a:rPr>
              <a:t>Resultat</a:t>
            </a:r>
            <a:r>
              <a:rPr lang="en-US" sz="6000" dirty="0">
                <a:solidFill>
                  <a:schemeClr val="tx2">
                    <a:lumMod val="75000"/>
                  </a:schemeClr>
                </a:solidFill>
                <a:latin typeface="Bebas Neue Bold"/>
              </a:rPr>
              <a:t> </a:t>
            </a:r>
            <a:r>
              <a:rPr lang="en-US" sz="6000" dirty="0" err="1">
                <a:solidFill>
                  <a:schemeClr val="tx2">
                    <a:lumMod val="75000"/>
                  </a:schemeClr>
                </a:solidFill>
                <a:latin typeface="Bebas Neue Bold"/>
              </a:rPr>
              <a:t>besparing</a:t>
            </a:r>
            <a:r>
              <a:rPr lang="en-US" sz="6000" dirty="0">
                <a:solidFill>
                  <a:schemeClr val="tx2">
                    <a:lumMod val="75000"/>
                  </a:schemeClr>
                </a:solidFill>
                <a:latin typeface="Bebas Neue Bold"/>
              </a:rPr>
              <a:t> 4E led - </a:t>
            </a:r>
            <a:r>
              <a:rPr lang="en-US" sz="6000" dirty="0" err="1">
                <a:solidFill>
                  <a:schemeClr val="tx2">
                    <a:lumMod val="75000"/>
                  </a:schemeClr>
                </a:solidFill>
                <a:latin typeface="Bebas Neue Bold"/>
              </a:rPr>
              <a:t>butiksexempel</a:t>
            </a:r>
            <a:endParaRPr lang="en-US" sz="6000" dirty="0">
              <a:solidFill>
                <a:schemeClr val="tx2">
                  <a:lumMod val="75000"/>
                </a:schemeClr>
              </a:solidFill>
              <a:latin typeface="Bebas Neue Bold"/>
            </a:endParaRPr>
          </a:p>
        </p:txBody>
      </p:sp>
      <p:sp>
        <p:nvSpPr>
          <p:cNvPr id="70" name="TextBox 46">
            <a:extLst>
              <a:ext uri="{FF2B5EF4-FFF2-40B4-BE49-F238E27FC236}">
                <a16:creationId xmlns:a16="http://schemas.microsoft.com/office/drawing/2014/main" id="{A7237D71-BABF-4CC9-A2E5-B637961ED41C}"/>
              </a:ext>
            </a:extLst>
          </p:cNvPr>
          <p:cNvSpPr txBox="1"/>
          <p:nvPr/>
        </p:nvSpPr>
        <p:spPr>
          <a:xfrm>
            <a:off x="12039600" y="4162385"/>
            <a:ext cx="5677809" cy="36676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69"/>
              </a:lnSpc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League Spartan"/>
              </a:rPr>
              <a:t>    DIREKT BESPARING 75%</a:t>
            </a:r>
          </a:p>
          <a:p>
            <a:pPr>
              <a:lnSpc>
                <a:spcPts val="2569"/>
              </a:lnSpc>
            </a:pPr>
            <a:endParaRPr lang="en-US" sz="2000" dirty="0">
              <a:solidFill>
                <a:schemeClr val="tx2">
                  <a:lumMod val="75000"/>
                </a:schemeClr>
              </a:solidFill>
              <a:latin typeface="League Spartan"/>
            </a:endParaRPr>
          </a:p>
          <a:p>
            <a:pPr>
              <a:lnSpc>
                <a:spcPts val="2569"/>
              </a:lnSpc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League Spartan"/>
              </a:rPr>
              <a:t>-    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League Spartan"/>
              </a:rPr>
              <a:t>INGEN INVESTERING UP-FRONT</a:t>
            </a:r>
          </a:p>
          <a:p>
            <a:pPr>
              <a:lnSpc>
                <a:spcPts val="2569"/>
              </a:lnSpc>
            </a:pPr>
            <a:endParaRPr lang="en-US" sz="2000" b="1" dirty="0">
              <a:solidFill>
                <a:schemeClr val="tx2">
                  <a:lumMod val="75000"/>
                </a:schemeClr>
              </a:solidFill>
              <a:latin typeface="League Spartan"/>
            </a:endParaRPr>
          </a:p>
          <a:p>
            <a:pPr>
              <a:lnSpc>
                <a:spcPts val="2569"/>
              </a:lnSpc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League Spartan"/>
              </a:rPr>
              <a:t>-   ANVÄND PENGARNA SMARTARE   </a:t>
            </a:r>
          </a:p>
          <a:p>
            <a:pPr>
              <a:lnSpc>
                <a:spcPts val="2569"/>
              </a:lnSpc>
            </a:pPr>
            <a:endParaRPr lang="en-US" sz="2000" b="1" dirty="0">
              <a:solidFill>
                <a:schemeClr val="tx2">
                  <a:lumMod val="75000"/>
                </a:schemeClr>
              </a:solidFill>
              <a:latin typeface="League Spartan"/>
            </a:endParaRPr>
          </a:p>
          <a:p>
            <a:pPr marL="342900" indent="-342900">
              <a:lnSpc>
                <a:spcPts val="2569"/>
              </a:lnSpc>
              <a:buFontTx/>
              <a:buChar char="-"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League Spartan"/>
              </a:rPr>
              <a:t>FINANSIERINGSPERIOD 5 ÅR</a:t>
            </a:r>
          </a:p>
          <a:p>
            <a:pPr marL="342900" indent="-342900">
              <a:lnSpc>
                <a:spcPts val="2569"/>
              </a:lnSpc>
              <a:buFontTx/>
              <a:buChar char="-"/>
            </a:pPr>
            <a:endParaRPr lang="en-US" sz="2000" b="1" dirty="0">
              <a:solidFill>
                <a:schemeClr val="tx2">
                  <a:lumMod val="75000"/>
                </a:schemeClr>
              </a:solidFill>
              <a:latin typeface="League Spartan"/>
            </a:endParaRPr>
          </a:p>
          <a:p>
            <a:pPr marL="342900" indent="-342900">
              <a:lnSpc>
                <a:spcPts val="2569"/>
              </a:lnSpc>
              <a:buFontTx/>
              <a:buChar char="-"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League Spartan"/>
              </a:rPr>
              <a:t>PRODUKTGARANI 5 ÅR</a:t>
            </a:r>
          </a:p>
          <a:p>
            <a:pPr>
              <a:lnSpc>
                <a:spcPts val="2569"/>
              </a:lnSpc>
            </a:pPr>
            <a:endParaRPr lang="en-US" sz="2000" b="1" dirty="0">
              <a:solidFill>
                <a:schemeClr val="tx2">
                  <a:lumMod val="75000"/>
                </a:schemeClr>
              </a:solidFill>
              <a:latin typeface="League Spartan"/>
            </a:endParaRPr>
          </a:p>
          <a:p>
            <a:pPr>
              <a:lnSpc>
                <a:spcPts val="2569"/>
              </a:lnSpc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League Spartan"/>
              </a:rPr>
              <a:t>-    LIVSLÄNGD 13,7 ÅR</a:t>
            </a:r>
          </a:p>
        </p:txBody>
      </p:sp>
      <p:pic>
        <p:nvPicPr>
          <p:cNvPr id="71" name="Bildobjekt 70">
            <a:extLst>
              <a:ext uri="{FF2B5EF4-FFF2-40B4-BE49-F238E27FC236}">
                <a16:creationId xmlns:a16="http://schemas.microsoft.com/office/drawing/2014/main" id="{3427061D-967F-41A5-8DCB-E7747E6C6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9205" y="815342"/>
            <a:ext cx="1755178" cy="1722914"/>
          </a:xfrm>
          <a:prstGeom prst="rect">
            <a:avLst/>
          </a:prstGeom>
        </p:spPr>
      </p:pic>
      <p:graphicFrame>
        <p:nvGraphicFramePr>
          <p:cNvPr id="73" name="Diagram 72">
            <a:extLst>
              <a:ext uri="{FF2B5EF4-FFF2-40B4-BE49-F238E27FC236}">
                <a16:creationId xmlns:a16="http://schemas.microsoft.com/office/drawing/2014/main" id="{63AE068D-3FB5-4FE1-8D8A-F4B6838267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1100032"/>
              </p:ext>
            </p:extLst>
          </p:nvPr>
        </p:nvGraphicFramePr>
        <p:xfrm>
          <a:off x="1206695" y="2123520"/>
          <a:ext cx="9918505" cy="6039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ruta 1">
            <a:extLst>
              <a:ext uri="{FF2B5EF4-FFF2-40B4-BE49-F238E27FC236}">
                <a16:creationId xmlns:a16="http://schemas.microsoft.com/office/drawing/2014/main" id="{F3606979-C9C5-4568-A45F-7A27862E11B6}"/>
              </a:ext>
            </a:extLst>
          </p:cNvPr>
          <p:cNvSpPr txBox="1"/>
          <p:nvPr/>
        </p:nvSpPr>
        <p:spPr>
          <a:xfrm>
            <a:off x="1206695" y="8801100"/>
            <a:ext cx="130427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3200" b="1" dirty="0">
                <a:solidFill>
                  <a:schemeClr val="tx2"/>
                </a:solidFill>
              </a:rPr>
              <a:t>        VARFÖR BETALA 4 GGR MER ÄN NÖDVÄNDIGT</a:t>
            </a:r>
          </a:p>
          <a:p>
            <a:r>
              <a:rPr lang="sv-SE" sz="3200" b="1" dirty="0">
                <a:solidFill>
                  <a:schemeClr val="tx2"/>
                </a:solidFill>
              </a:rPr>
              <a:t>               HÖGRE ELPRISER = STÖRRE BESPARING</a:t>
            </a:r>
          </a:p>
        </p:txBody>
      </p:sp>
    </p:spTree>
    <p:extLst>
      <p:ext uri="{BB962C8B-B14F-4D97-AF65-F5344CB8AC3E}">
        <p14:creationId xmlns:p14="http://schemas.microsoft.com/office/powerpoint/2010/main" val="3451628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1BCF9AB-0970-4EAD-AF1C-53ECE6BEF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214" y="705004"/>
            <a:ext cx="14761472" cy="1354235"/>
          </a:xfrm>
        </p:spPr>
        <p:txBody>
          <a:bodyPr>
            <a:normAutofit fontScale="90000"/>
          </a:bodyPr>
          <a:lstStyle/>
          <a:p>
            <a:pPr algn="l"/>
            <a:r>
              <a:rPr lang="sv-SE" b="1" dirty="0">
                <a:solidFill>
                  <a:schemeClr val="tx2"/>
                </a:solidFill>
              </a:rPr>
              <a:t>           4E</a:t>
            </a:r>
            <a:r>
              <a:rPr lang="sv-SE" dirty="0"/>
              <a:t> </a:t>
            </a:r>
            <a:r>
              <a:rPr lang="sv-SE" b="1" dirty="0">
                <a:solidFill>
                  <a:schemeClr val="tx2"/>
                </a:solidFill>
              </a:rPr>
              <a:t>Totala besparingsresultat </a:t>
            </a:r>
            <a:r>
              <a:rPr lang="sv-SE" b="1" dirty="0">
                <a:solidFill>
                  <a:srgbClr val="FF0000"/>
                </a:solidFill>
              </a:rPr>
              <a:t>406 st. lysrör  </a:t>
            </a:r>
            <a:r>
              <a:rPr lang="sv-SE" b="1" dirty="0">
                <a:solidFill>
                  <a:schemeClr val="tx2"/>
                </a:solidFill>
              </a:rPr>
              <a:t>- BUTIKSEXEMPEL </a:t>
            </a:r>
            <a:br>
              <a:rPr lang="sv-SE" b="1" dirty="0">
                <a:solidFill>
                  <a:schemeClr val="tx2"/>
                </a:solidFill>
              </a:rPr>
            </a:br>
            <a:r>
              <a:rPr lang="sv-SE" b="1" dirty="0">
                <a:solidFill>
                  <a:schemeClr val="tx2"/>
                </a:solidFill>
              </a:rPr>
              <a:t>                                                           </a:t>
            </a:r>
            <a:endParaRPr lang="sv-SE" dirty="0">
              <a:solidFill>
                <a:schemeClr val="tx2"/>
              </a:solidFill>
            </a:endParaRPr>
          </a:p>
        </p:txBody>
      </p:sp>
      <p:graphicFrame>
        <p:nvGraphicFramePr>
          <p:cNvPr id="5" name="Tabell 5">
            <a:extLst>
              <a:ext uri="{FF2B5EF4-FFF2-40B4-BE49-F238E27FC236}">
                <a16:creationId xmlns:a16="http://schemas.microsoft.com/office/drawing/2014/main" id="{03B7BE13-698C-4BF4-A266-FEF5DEAEAE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997407"/>
              </p:ext>
            </p:extLst>
          </p:nvPr>
        </p:nvGraphicFramePr>
        <p:xfrm>
          <a:off x="838200" y="2421257"/>
          <a:ext cx="17068798" cy="465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2334">
                  <a:extLst>
                    <a:ext uri="{9D8B030D-6E8A-4147-A177-3AD203B41FA5}">
                      <a16:colId xmlns:a16="http://schemas.microsoft.com/office/drawing/2014/main" val="1251274670"/>
                    </a:ext>
                  </a:extLst>
                </a:gridCol>
                <a:gridCol w="3461616">
                  <a:extLst>
                    <a:ext uri="{9D8B030D-6E8A-4147-A177-3AD203B41FA5}">
                      <a16:colId xmlns:a16="http://schemas.microsoft.com/office/drawing/2014/main" val="535988472"/>
                    </a:ext>
                  </a:extLst>
                </a:gridCol>
                <a:gridCol w="3461616">
                  <a:extLst>
                    <a:ext uri="{9D8B030D-6E8A-4147-A177-3AD203B41FA5}">
                      <a16:colId xmlns:a16="http://schemas.microsoft.com/office/drawing/2014/main" val="3903234565"/>
                    </a:ext>
                  </a:extLst>
                </a:gridCol>
                <a:gridCol w="3461616">
                  <a:extLst>
                    <a:ext uri="{9D8B030D-6E8A-4147-A177-3AD203B41FA5}">
                      <a16:colId xmlns:a16="http://schemas.microsoft.com/office/drawing/2014/main" val="2879267830"/>
                    </a:ext>
                  </a:extLst>
                </a:gridCol>
                <a:gridCol w="3461616">
                  <a:extLst>
                    <a:ext uri="{9D8B030D-6E8A-4147-A177-3AD203B41FA5}">
                      <a16:colId xmlns:a16="http://schemas.microsoft.com/office/drawing/2014/main" val="1937102754"/>
                    </a:ext>
                  </a:extLst>
                </a:gridCol>
              </a:tblGrid>
              <a:tr h="729526">
                <a:tc>
                  <a:txBody>
                    <a:bodyPr/>
                    <a:lstStyle/>
                    <a:p>
                      <a:r>
                        <a:rPr lang="sv-SE" dirty="0"/>
                        <a:t>STRÖMFÖRBRUKNING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INVESTERING ÅTER I MÅNADER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NUVARANDE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BESPARING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224479"/>
                  </a:ext>
                </a:extLst>
              </a:tr>
              <a:tr h="937837">
                <a:tc>
                  <a:txBody>
                    <a:bodyPr/>
                    <a:lstStyle/>
                    <a:p>
                      <a:r>
                        <a:rPr lang="sv-SE" dirty="0"/>
                        <a:t>STRÖMFÖRBRUKNING LIVSTID</a:t>
                      </a:r>
                    </a:p>
                    <a:p>
                      <a:r>
                        <a:rPr lang="sv-SE" dirty="0"/>
                        <a:t>200 öre/kWh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12 månader</a:t>
                      </a:r>
                    </a:p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b="0" dirty="0"/>
                        <a:t>1 634 100 kWh</a:t>
                      </a:r>
                      <a:r>
                        <a:rPr lang="sv-SE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dirty="0"/>
                        <a:t>406 000 kWh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b="1" dirty="0">
                          <a:solidFill>
                            <a:srgbClr val="FF0000"/>
                          </a:solidFill>
                        </a:rPr>
                        <a:t>1 228 100 kWh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169762"/>
                  </a:ext>
                </a:extLst>
              </a:tr>
              <a:tr h="729526">
                <a:tc>
                  <a:txBody>
                    <a:bodyPr/>
                    <a:lstStyle/>
                    <a:p>
                      <a:r>
                        <a:rPr lang="sv-SE" dirty="0"/>
                        <a:t>STRÖMFÖRBRUKNING ÅRLIG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dirty="0"/>
                        <a:t>119 289 kWh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dirty="0"/>
                        <a:t>29 638 kWh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dirty="0"/>
                        <a:t>89 651 kWh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542670"/>
                  </a:ext>
                </a:extLst>
              </a:tr>
              <a:tr h="729526">
                <a:tc>
                  <a:txBody>
                    <a:bodyPr/>
                    <a:lstStyle/>
                    <a:p>
                      <a:r>
                        <a:rPr lang="sv-SE" dirty="0"/>
                        <a:t>STRÖMKOSTNAD PER ÅR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dirty="0"/>
                        <a:t>238 579:-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dirty="0"/>
                        <a:t>59 276:-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b="0" dirty="0">
                          <a:solidFill>
                            <a:srgbClr val="FF0000"/>
                          </a:solidFill>
                        </a:rPr>
                        <a:t>179 303:-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618328"/>
                  </a:ext>
                </a:extLst>
              </a:tr>
              <a:tr h="729526">
                <a:tc>
                  <a:txBody>
                    <a:bodyPr/>
                    <a:lstStyle/>
                    <a:p>
                      <a:r>
                        <a:rPr lang="sv-SE" dirty="0"/>
                        <a:t>STRÖMKOSTNAD PER MÅNAD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b="0" dirty="0"/>
                        <a:t>19 882:-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b="0" dirty="0"/>
                        <a:t>4 940:-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b="0" dirty="0">
                          <a:solidFill>
                            <a:srgbClr val="FF0000"/>
                          </a:solidFill>
                        </a:rPr>
                        <a:t>14 942:-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782421"/>
                  </a:ext>
                </a:extLst>
              </a:tr>
              <a:tr h="800335">
                <a:tc>
                  <a:txBody>
                    <a:bodyPr/>
                    <a:lstStyle/>
                    <a:p>
                      <a:r>
                        <a:rPr lang="sv-SE" dirty="0"/>
                        <a:t>KOSTNAD LIVSTID 13,7 ÅR SEK</a:t>
                      </a:r>
                    </a:p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dirty="0"/>
                        <a:t>3 268 532:-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dirty="0"/>
                        <a:t>812 081:-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2400" b="1" dirty="0">
                          <a:solidFill>
                            <a:srgbClr val="FF0000"/>
                          </a:solidFill>
                        </a:rPr>
                        <a:t>2 456 451:-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278611"/>
                  </a:ext>
                </a:extLst>
              </a:tr>
            </a:tbl>
          </a:graphicData>
        </a:graphic>
      </p:graphicFrame>
      <p:sp>
        <p:nvSpPr>
          <p:cNvPr id="6" name="textruta 5">
            <a:extLst>
              <a:ext uri="{FF2B5EF4-FFF2-40B4-BE49-F238E27FC236}">
                <a16:creationId xmlns:a16="http://schemas.microsoft.com/office/drawing/2014/main" id="{6ABF65E6-4219-4A42-ACA5-95C9833BA55A}"/>
              </a:ext>
            </a:extLst>
          </p:cNvPr>
          <p:cNvSpPr txBox="1"/>
          <p:nvPr/>
        </p:nvSpPr>
        <p:spPr>
          <a:xfrm>
            <a:off x="838199" y="8686800"/>
            <a:ext cx="1560241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v-SE" b="0" i="0" dirty="0">
                <a:solidFill>
                  <a:srgbClr val="333333"/>
                </a:solidFill>
                <a:effectLst/>
                <a:latin typeface="+mj-lt"/>
              </a:rPr>
              <a:t>1 kWh kostar cirka 1,5 – 2,5 kr inkl. moms, nätavgifter och energiskatt under 2019 (</a:t>
            </a:r>
            <a:r>
              <a:rPr lang="sv-SE" b="0" i="0" dirty="0" err="1">
                <a:solidFill>
                  <a:srgbClr val="333333"/>
                </a:solidFill>
                <a:effectLst/>
                <a:latin typeface="+mj-lt"/>
              </a:rPr>
              <a:t>Källa:SCB</a:t>
            </a:r>
            <a:r>
              <a:rPr lang="sv-SE" b="0" i="0" dirty="0">
                <a:solidFill>
                  <a:srgbClr val="333333"/>
                </a:solidFill>
                <a:effectLst/>
                <a:latin typeface="+mj-lt"/>
              </a:rPr>
              <a:t>) Marknadspriset på Nord Pool blev 22,1 öre/kWh exkl. moms under 2020 (jämfört mot 40,5 öre/kWh exkl. moms under 2019) </a:t>
            </a:r>
          </a:p>
          <a:p>
            <a:r>
              <a:rPr lang="sv-SE" b="0" i="0" dirty="0">
                <a:solidFill>
                  <a:srgbClr val="333333"/>
                </a:solidFill>
                <a:effectLst/>
                <a:latin typeface="+mj-lt"/>
              </a:rPr>
              <a:t>Beräkning att elkonsumenter har betalat cirka 1,3 – 2,3 kr per kWh inkl. moms, nätavgifter och energiskatt under 2020.</a:t>
            </a:r>
            <a:endParaRPr lang="sv-SE" dirty="0">
              <a:latin typeface="+mj-lt"/>
            </a:endParaRP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191391C1-F19F-4001-B7C5-B570EDC1BCF9}"/>
              </a:ext>
            </a:extLst>
          </p:cNvPr>
          <p:cNvSpPr txBox="1"/>
          <p:nvPr/>
        </p:nvSpPr>
        <p:spPr>
          <a:xfrm>
            <a:off x="838200" y="8118956"/>
            <a:ext cx="9144000" cy="411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569"/>
              </a:lnSpc>
            </a:pPr>
            <a:r>
              <a:rPr lang="en-US" sz="1600" b="1" dirty="0">
                <a:solidFill>
                  <a:schemeClr val="tx2"/>
                </a:solidFill>
                <a:latin typeface="League Spartan"/>
              </a:rPr>
              <a:t>LED PRODUKTER 217 210 SEK</a:t>
            </a: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706154F6-45B0-4846-93C3-D94A1BAEAF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5800" y="705004"/>
            <a:ext cx="1379595" cy="1354235"/>
          </a:xfrm>
          <a:prstGeom prst="rect">
            <a:avLst/>
          </a:prstGeom>
        </p:spPr>
      </p:pic>
      <p:sp>
        <p:nvSpPr>
          <p:cNvPr id="3" name="textruta 2">
            <a:extLst>
              <a:ext uri="{FF2B5EF4-FFF2-40B4-BE49-F238E27FC236}">
                <a16:creationId xmlns:a16="http://schemas.microsoft.com/office/drawing/2014/main" id="{F36EE25A-401C-4561-8B65-9BB7F83B7A0B}"/>
              </a:ext>
            </a:extLst>
          </p:cNvPr>
          <p:cNvSpPr txBox="1"/>
          <p:nvPr/>
        </p:nvSpPr>
        <p:spPr>
          <a:xfrm>
            <a:off x="838200" y="6478123"/>
            <a:ext cx="1706879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sz="2400" b="1" dirty="0">
              <a:solidFill>
                <a:schemeClr val="tx2"/>
              </a:solidFill>
            </a:endParaRPr>
          </a:p>
          <a:p>
            <a:endParaRPr lang="sv-SE" sz="2400" b="1" dirty="0">
              <a:solidFill>
                <a:schemeClr val="tx2"/>
              </a:solidFill>
            </a:endParaRPr>
          </a:p>
          <a:p>
            <a:r>
              <a:rPr lang="sv-SE" sz="2400" dirty="0">
                <a:solidFill>
                  <a:schemeClr val="tx2"/>
                </a:solidFill>
              </a:rPr>
              <a:t>Byte till 4E LED minskar </a:t>
            </a:r>
            <a:r>
              <a:rPr lang="sv-SE" sz="2400" dirty="0" err="1">
                <a:solidFill>
                  <a:schemeClr val="tx2"/>
                </a:solidFill>
              </a:rPr>
              <a:t>BUTIKEN’s</a:t>
            </a:r>
            <a:r>
              <a:rPr lang="sv-SE" sz="2400" dirty="0">
                <a:solidFill>
                  <a:schemeClr val="tx2"/>
                </a:solidFill>
              </a:rPr>
              <a:t> CO</a:t>
            </a:r>
            <a:r>
              <a:rPr lang="sv-SE" sz="2000" dirty="0">
                <a:solidFill>
                  <a:schemeClr val="tx2"/>
                </a:solidFill>
              </a:rPr>
              <a:t>2</a:t>
            </a:r>
            <a:r>
              <a:rPr lang="sv-SE" sz="2400" dirty="0">
                <a:solidFill>
                  <a:schemeClr val="tx2"/>
                </a:solidFill>
              </a:rPr>
              <a:t> utsläpp med totalt</a:t>
            </a:r>
            <a:r>
              <a:rPr lang="sv-SE" sz="2000" dirty="0">
                <a:solidFill>
                  <a:schemeClr val="tx2"/>
                </a:solidFill>
              </a:rPr>
              <a:t> </a:t>
            </a:r>
            <a:r>
              <a:rPr lang="sv-SE" sz="2400" b="1" dirty="0">
                <a:solidFill>
                  <a:srgbClr val="FF0000"/>
                </a:solidFill>
              </a:rPr>
              <a:t>153,5 TON </a:t>
            </a:r>
            <a:r>
              <a:rPr lang="sv-SE" sz="2400" dirty="0">
                <a:solidFill>
                  <a:schemeClr val="tx2"/>
                </a:solidFill>
              </a:rPr>
              <a:t>vilket ytterligare stärker </a:t>
            </a:r>
            <a:r>
              <a:rPr lang="sv-SE" sz="2400" dirty="0" err="1">
                <a:solidFill>
                  <a:schemeClr val="tx2"/>
                </a:solidFill>
              </a:rPr>
              <a:t>BUTIKEN’s</a:t>
            </a:r>
            <a:r>
              <a:rPr lang="sv-SE" sz="2400" dirty="0">
                <a:solidFill>
                  <a:schemeClr val="tx2"/>
                </a:solidFill>
              </a:rPr>
              <a:t> gröna företagsprofil.                                                 Certifikat från Stiftelsen TELLUS.</a:t>
            </a:r>
            <a:r>
              <a:rPr lang="sv-SE" sz="2400" dirty="0">
                <a:solidFill>
                  <a:srgbClr val="FF0000"/>
                </a:solidFill>
              </a:rPr>
              <a:t> </a:t>
            </a:r>
            <a:r>
              <a:rPr lang="sv-SE" sz="2400" dirty="0">
                <a:solidFill>
                  <a:schemeClr val="tx2"/>
                </a:solidFill>
              </a:rPr>
              <a:t>Inga byten under </a:t>
            </a:r>
            <a:r>
              <a:rPr lang="sv-SE" sz="2400" b="1" dirty="0">
                <a:solidFill>
                  <a:srgbClr val="FF0000"/>
                </a:solidFill>
              </a:rPr>
              <a:t>13,7 år</a:t>
            </a:r>
            <a:r>
              <a:rPr lang="sv-SE" sz="2400" dirty="0">
                <a:solidFill>
                  <a:schemeClr val="tx2"/>
                </a:solidFill>
              </a:rPr>
              <a:t>. Totalbesparing per lysrör </a:t>
            </a:r>
            <a:r>
              <a:rPr lang="sv-SE" sz="2400" b="1" dirty="0">
                <a:solidFill>
                  <a:srgbClr val="FF0000"/>
                </a:solidFill>
              </a:rPr>
              <a:t>6.050:- </a:t>
            </a:r>
            <a:r>
              <a:rPr lang="sv-SE" sz="2400" dirty="0">
                <a:solidFill>
                  <a:schemeClr val="tx2"/>
                </a:solidFill>
              </a:rPr>
              <a:t>Leasingkostnad 5 år, 4.257:- per mån.</a:t>
            </a:r>
          </a:p>
          <a:p>
            <a:endParaRPr lang="sv-SE" b="1" dirty="0">
              <a:solidFill>
                <a:schemeClr val="tx2"/>
              </a:solidFill>
            </a:endParaRPr>
          </a:p>
        </p:txBody>
      </p:sp>
      <p:sp>
        <p:nvSpPr>
          <p:cNvPr id="4" name="textruta 3">
            <a:extLst>
              <a:ext uri="{FF2B5EF4-FFF2-40B4-BE49-F238E27FC236}">
                <a16:creationId xmlns:a16="http://schemas.microsoft.com/office/drawing/2014/main" id="{58727E56-9D52-430C-9FD7-DF8D82D18A8F}"/>
              </a:ext>
            </a:extLst>
          </p:cNvPr>
          <p:cNvSpPr txBox="1"/>
          <p:nvPr/>
        </p:nvSpPr>
        <p:spPr>
          <a:xfrm>
            <a:off x="15087600" y="6492233"/>
            <a:ext cx="2550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b="1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97404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">
            <a:extLst>
              <a:ext uri="{FF2B5EF4-FFF2-40B4-BE49-F238E27FC236}">
                <a16:creationId xmlns:a16="http://schemas.microsoft.com/office/drawing/2014/main" id="{56D0DAE5-B26C-4CED-8297-B6AF9216B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9743" y="815342"/>
            <a:ext cx="1614639" cy="1584958"/>
          </a:xfrm>
          <a:prstGeom prst="rect">
            <a:avLst/>
          </a:prstGeom>
        </p:spPr>
      </p:pic>
      <p:graphicFrame>
        <p:nvGraphicFramePr>
          <p:cNvPr id="3" name="Tabell 2">
            <a:extLst>
              <a:ext uri="{FF2B5EF4-FFF2-40B4-BE49-F238E27FC236}">
                <a16:creationId xmlns:a16="http://schemas.microsoft.com/office/drawing/2014/main" id="{7ACC2CC9-2E77-4513-AB69-358FEC3DC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483475"/>
              </p:ext>
            </p:extLst>
          </p:nvPr>
        </p:nvGraphicFramePr>
        <p:xfrm>
          <a:off x="1219200" y="2171700"/>
          <a:ext cx="14096999" cy="75929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64910">
                  <a:extLst>
                    <a:ext uri="{9D8B030D-6E8A-4147-A177-3AD203B41FA5}">
                      <a16:colId xmlns:a16="http://schemas.microsoft.com/office/drawing/2014/main" val="1084080144"/>
                    </a:ext>
                  </a:extLst>
                </a:gridCol>
                <a:gridCol w="2326331">
                  <a:extLst>
                    <a:ext uri="{9D8B030D-6E8A-4147-A177-3AD203B41FA5}">
                      <a16:colId xmlns:a16="http://schemas.microsoft.com/office/drawing/2014/main" val="2399226166"/>
                    </a:ext>
                  </a:extLst>
                </a:gridCol>
                <a:gridCol w="1477521">
                  <a:extLst>
                    <a:ext uri="{9D8B030D-6E8A-4147-A177-3AD203B41FA5}">
                      <a16:colId xmlns:a16="http://schemas.microsoft.com/office/drawing/2014/main" val="3943206735"/>
                    </a:ext>
                  </a:extLst>
                </a:gridCol>
                <a:gridCol w="1435378">
                  <a:extLst>
                    <a:ext uri="{9D8B030D-6E8A-4147-A177-3AD203B41FA5}">
                      <a16:colId xmlns:a16="http://schemas.microsoft.com/office/drawing/2014/main" val="675922927"/>
                    </a:ext>
                  </a:extLst>
                </a:gridCol>
                <a:gridCol w="1435378">
                  <a:extLst>
                    <a:ext uri="{9D8B030D-6E8A-4147-A177-3AD203B41FA5}">
                      <a16:colId xmlns:a16="http://schemas.microsoft.com/office/drawing/2014/main" val="2007559156"/>
                    </a:ext>
                  </a:extLst>
                </a:gridCol>
                <a:gridCol w="1140939">
                  <a:extLst>
                    <a:ext uri="{9D8B030D-6E8A-4147-A177-3AD203B41FA5}">
                      <a16:colId xmlns:a16="http://schemas.microsoft.com/office/drawing/2014/main" val="1078660822"/>
                    </a:ext>
                  </a:extLst>
                </a:gridCol>
                <a:gridCol w="1470340">
                  <a:extLst>
                    <a:ext uri="{9D8B030D-6E8A-4147-A177-3AD203B41FA5}">
                      <a16:colId xmlns:a16="http://schemas.microsoft.com/office/drawing/2014/main" val="2307415573"/>
                    </a:ext>
                  </a:extLst>
                </a:gridCol>
                <a:gridCol w="1324961">
                  <a:extLst>
                    <a:ext uri="{9D8B030D-6E8A-4147-A177-3AD203B41FA5}">
                      <a16:colId xmlns:a16="http://schemas.microsoft.com/office/drawing/2014/main" val="1728930609"/>
                    </a:ext>
                  </a:extLst>
                </a:gridCol>
                <a:gridCol w="1621241">
                  <a:extLst>
                    <a:ext uri="{9D8B030D-6E8A-4147-A177-3AD203B41FA5}">
                      <a16:colId xmlns:a16="http://schemas.microsoft.com/office/drawing/2014/main" val="78254921"/>
                    </a:ext>
                  </a:extLst>
                </a:gridCol>
              </a:tblGrid>
              <a:tr h="755245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1" i="0" u="none" strike="noStrike" dirty="0">
                          <a:effectLst/>
                          <a:latin typeface="Calibri Light" panose="020F0302020204030204" pitchFamily="34" charset="0"/>
                        </a:rPr>
                        <a:t>PLATS</a:t>
                      </a:r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 </a:t>
                      </a:r>
                    </a:p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Rum 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 1500 58W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62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58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50%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80201253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Rum 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 1500 58W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34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58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50%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42700858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Rum 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 1500 58W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58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50%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69784680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Rum 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 1500 58W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58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50%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38335459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Rum 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 1500 58W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130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58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50%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59909309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Rum 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 1200 58W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18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50%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28636227"/>
                  </a:ext>
                </a:extLst>
              </a:tr>
              <a:tr h="404645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Rum 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T8 1500 58W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26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58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50%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4018104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Rum 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T8 1500 58W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42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58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50%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25837350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Ingång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T8 1500 58W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58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50%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78285530"/>
                  </a:ext>
                </a:extLst>
              </a:tr>
              <a:tr h="463956"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1" i="0" u="none" strike="noStrike" dirty="0">
                          <a:effectLst/>
                          <a:latin typeface="Calibri Light" panose="020F0302020204030204" pitchFamily="34" charset="0"/>
                        </a:rPr>
                        <a:t>Totalt antal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1" i="0" u="none" strike="noStrike" dirty="0">
                          <a:effectLst/>
                          <a:latin typeface="Calibri Light" panose="020F0302020204030204" pitchFamily="34" charset="0"/>
                        </a:rPr>
                        <a:t>406 st.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82825677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r" fontAlgn="b"/>
                      <a:r>
                        <a:rPr lang="sv-SE" sz="2000" b="1" i="0" u="none" strike="noStrike" dirty="0">
                          <a:effectLst/>
                          <a:latin typeface="Calibri Light" panose="020F0302020204030204" pitchFamily="34" charset="0"/>
                        </a:rPr>
                        <a:t>UPPGRADERING:       </a:t>
                      </a:r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T8-1500-20W-175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20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4 000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19915933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T8-1500-20W-175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20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4 000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32254464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T8-1500-20W-175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20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4 000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31402247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T8-1500-20W-175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20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4 000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011977725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T8-1500-20W-175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20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4 000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53127195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T8-1500-20W-175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20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4 000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09700528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T8-1500-20W-175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20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4 000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74019613"/>
                  </a:ext>
                </a:extLst>
              </a:tr>
              <a:tr h="287969">
                <a:tc>
                  <a:txBody>
                    <a:bodyPr/>
                    <a:lstStyle/>
                    <a:p>
                      <a:pPr algn="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T8-1500-20W-175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20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>
                          <a:effectLst/>
                          <a:latin typeface="Calibri Light" panose="020F0302020204030204" pitchFamily="34" charset="0"/>
                        </a:rPr>
                        <a:t>4 000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918841783"/>
                  </a:ext>
                </a:extLst>
              </a:tr>
              <a:tr h="377622">
                <a:tc>
                  <a:txBody>
                    <a:bodyPr/>
                    <a:lstStyle/>
                    <a:p>
                      <a:pPr algn="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 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T8-1500-20W-175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20 W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2000" b="0" i="0" u="none" strike="noStrike" dirty="0">
                          <a:effectLst/>
                          <a:latin typeface="Calibri Light" panose="020F0302020204030204" pitchFamily="34" charset="0"/>
                        </a:rPr>
                        <a:t>4 000 Lm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v-SE" sz="2000" b="0" i="0" u="none" strike="noStrike" dirty="0">
                        <a:effectLst/>
                        <a:latin typeface="Calibri Light" panose="020F03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0714323"/>
                  </a:ext>
                </a:extLst>
              </a:tr>
            </a:tbl>
          </a:graphicData>
        </a:graphic>
      </p:graphicFrame>
      <p:sp>
        <p:nvSpPr>
          <p:cNvPr id="4" name="textruta 3">
            <a:extLst>
              <a:ext uri="{FF2B5EF4-FFF2-40B4-BE49-F238E27FC236}">
                <a16:creationId xmlns:a16="http://schemas.microsoft.com/office/drawing/2014/main" id="{700C8F6A-FBA7-4DE0-96CF-B3916A314B44}"/>
              </a:ext>
            </a:extLst>
          </p:cNvPr>
          <p:cNvSpPr txBox="1"/>
          <p:nvPr/>
        </p:nvSpPr>
        <p:spPr>
          <a:xfrm>
            <a:off x="1371599" y="990600"/>
            <a:ext cx="13792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>
                <a:solidFill>
                  <a:schemeClr val="tx2"/>
                </a:solidFill>
              </a:rPr>
              <a:t>Ny uppgradering 4E LED -  BUTIK Alingsås - 406 st. lysrör </a:t>
            </a:r>
          </a:p>
          <a:p>
            <a:endParaRPr lang="sv-SE" sz="4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453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4639096-E941-4075-BD78-F22082DF4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975" y="798461"/>
            <a:ext cx="14904957" cy="1049172"/>
          </a:xfrm>
        </p:spPr>
        <p:txBody>
          <a:bodyPr>
            <a:noAutofit/>
          </a:bodyPr>
          <a:lstStyle/>
          <a:p>
            <a:pPr algn="l"/>
            <a:r>
              <a:rPr lang="sv-SE" sz="4800" b="1" dirty="0">
                <a:solidFill>
                  <a:schemeClr val="tx2"/>
                </a:solidFill>
              </a:rPr>
              <a:t>Exempel på besparing i Kronor - kWh - CO2 utsläpp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758BA78-7A1F-4227-A8F5-10B3DD1D4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1059" y="2019300"/>
            <a:ext cx="16803804" cy="8666328"/>
          </a:xfrm>
        </p:spPr>
        <p:txBody>
          <a:bodyPr>
            <a:normAutofit/>
          </a:bodyPr>
          <a:lstStyle/>
          <a:p>
            <a:pPr marL="171450" indent="0">
              <a:buNone/>
            </a:pPr>
            <a:endParaRPr lang="sv-SE" sz="4200" dirty="0">
              <a:solidFill>
                <a:schemeClr val="tx2"/>
              </a:solidFill>
            </a:endParaRPr>
          </a:p>
          <a:p>
            <a:pPr marL="171450" indent="0">
              <a:buNone/>
            </a:pPr>
            <a:r>
              <a:rPr lang="sv-SE" sz="3600" b="1" dirty="0">
                <a:solidFill>
                  <a:schemeClr val="tx2"/>
                </a:solidFill>
              </a:rPr>
              <a:t>Dubbel-  	Antal  	       Besparing 	        Besparing 		Besparing                                                   armatur	</a:t>
            </a:r>
            <a:r>
              <a:rPr lang="sv-SE" sz="3600" dirty="0">
                <a:solidFill>
                  <a:schemeClr val="tx2"/>
                </a:solidFill>
              </a:rPr>
              <a:t>	</a:t>
            </a:r>
            <a:r>
              <a:rPr lang="sv-SE" sz="3600" b="1" dirty="0">
                <a:solidFill>
                  <a:schemeClr val="tx2"/>
                </a:solidFill>
              </a:rPr>
              <a:t>Lysrör</a:t>
            </a:r>
            <a:r>
              <a:rPr lang="sv-SE" sz="3600" dirty="0">
                <a:solidFill>
                  <a:schemeClr val="tx2"/>
                </a:solidFill>
              </a:rPr>
              <a:t>	       </a:t>
            </a:r>
            <a:r>
              <a:rPr lang="sv-SE" sz="3600" b="1" dirty="0">
                <a:solidFill>
                  <a:schemeClr val="tx2"/>
                </a:solidFill>
              </a:rPr>
              <a:t>SEK /år		kWh /år		</a:t>
            </a:r>
            <a:r>
              <a:rPr lang="sv-SE" sz="3600" dirty="0">
                <a:solidFill>
                  <a:schemeClr val="tx2"/>
                </a:solidFill>
              </a:rPr>
              <a:t>         </a:t>
            </a:r>
            <a:r>
              <a:rPr lang="sv-SE" sz="3600" b="1" dirty="0">
                <a:solidFill>
                  <a:schemeClr val="tx2"/>
                </a:solidFill>
              </a:rPr>
              <a:t>CO2 /år</a:t>
            </a:r>
          </a:p>
          <a:p>
            <a:pPr rtl="0"/>
            <a:r>
              <a:rPr lang="sv-SE" sz="3600" dirty="0">
                <a:solidFill>
                  <a:schemeClr val="tx2"/>
                </a:solidFill>
                <a:latin typeface="Calibri Light, sans-serif"/>
              </a:rPr>
              <a:t>50 		        100 st. 	       31.442:- 	    	 20.962 kWh 	           </a:t>
            </a:r>
            <a:r>
              <a:rPr lang="sv-SE" sz="3600" b="1" dirty="0">
                <a:solidFill>
                  <a:srgbClr val="FF0000"/>
                </a:solidFill>
                <a:latin typeface="Calibri Light, sans-serif"/>
              </a:rPr>
              <a:t>2,5 ton</a:t>
            </a:r>
            <a:endParaRPr lang="sv-SE" sz="3600" b="1" dirty="0">
              <a:solidFill>
                <a:srgbClr val="FF0000"/>
              </a:solidFill>
            </a:endParaRPr>
          </a:p>
          <a:p>
            <a:pPr rtl="0"/>
            <a:r>
              <a:rPr lang="sv-SE" sz="3600" dirty="0">
                <a:solidFill>
                  <a:schemeClr val="tx2"/>
                </a:solidFill>
                <a:latin typeface="Calibri Light, sans-serif"/>
              </a:rPr>
              <a:t>100 	        200 st. 	       62.884:- 	    	 41.923 kWh 	</a:t>
            </a:r>
            <a:r>
              <a:rPr lang="sv-SE" sz="3600" dirty="0">
                <a:solidFill>
                  <a:srgbClr val="FF0000"/>
                </a:solidFill>
                <a:latin typeface="Calibri Light, sans-serif"/>
              </a:rPr>
              <a:t>           </a:t>
            </a:r>
            <a:r>
              <a:rPr lang="sv-SE" sz="3600" b="1" dirty="0">
                <a:solidFill>
                  <a:srgbClr val="FF0000"/>
                </a:solidFill>
                <a:latin typeface="Calibri Light, sans-serif"/>
              </a:rPr>
              <a:t>5,0 ton </a:t>
            </a:r>
            <a:endParaRPr lang="sv-SE" sz="3600" b="1" dirty="0">
              <a:solidFill>
                <a:srgbClr val="FF0000"/>
              </a:solidFill>
            </a:endParaRPr>
          </a:p>
          <a:p>
            <a:pPr rtl="0"/>
            <a:r>
              <a:rPr lang="sv-SE" sz="3600" dirty="0">
                <a:solidFill>
                  <a:schemeClr val="tx2"/>
                </a:solidFill>
                <a:latin typeface="Calibri Light, sans-serif"/>
              </a:rPr>
              <a:t>200 	        400 st. 	     125.768:- 	    	 83.845 kWh 	        </a:t>
            </a:r>
            <a:r>
              <a:rPr lang="sv-SE" sz="3600" b="1" dirty="0">
                <a:solidFill>
                  <a:srgbClr val="FF0000"/>
                </a:solidFill>
                <a:latin typeface="Calibri Light, sans-serif"/>
              </a:rPr>
              <a:t>10,0  ton </a:t>
            </a:r>
            <a:endParaRPr lang="sv-SE" sz="3600" b="1" dirty="0">
              <a:solidFill>
                <a:srgbClr val="FF0000"/>
              </a:solidFill>
            </a:endParaRPr>
          </a:p>
          <a:p>
            <a:pPr rtl="0"/>
            <a:r>
              <a:rPr lang="sv-SE" sz="3600" dirty="0">
                <a:solidFill>
                  <a:schemeClr val="tx2"/>
                </a:solidFill>
                <a:latin typeface="Calibri Light, sans-serif"/>
              </a:rPr>
              <a:t>300 	        600 st. 	     188.652:- 	    	125.768 kWh 	        </a:t>
            </a:r>
            <a:r>
              <a:rPr lang="sv-SE" sz="3600" b="1" dirty="0">
                <a:solidFill>
                  <a:srgbClr val="FF0000"/>
                </a:solidFill>
                <a:latin typeface="Calibri Light, sans-serif"/>
              </a:rPr>
              <a:t>15,0  ton </a:t>
            </a:r>
            <a:endParaRPr lang="sv-SE" sz="3600" b="1" dirty="0">
              <a:solidFill>
                <a:srgbClr val="FF0000"/>
              </a:solidFill>
            </a:endParaRPr>
          </a:p>
          <a:p>
            <a:pPr rtl="0"/>
            <a:r>
              <a:rPr lang="sv-SE" sz="3600" dirty="0">
                <a:solidFill>
                  <a:schemeClr val="tx2"/>
                </a:solidFill>
                <a:latin typeface="Calibri Light, sans-serif"/>
              </a:rPr>
              <a:t>500            1000 st. 	     314.420:- 	    	209.614 kWh 	        </a:t>
            </a:r>
            <a:r>
              <a:rPr lang="sv-SE" sz="3600" b="1" dirty="0">
                <a:solidFill>
                  <a:srgbClr val="FF0000"/>
                </a:solidFill>
                <a:latin typeface="Calibri Light, sans-serif"/>
              </a:rPr>
              <a:t>26,0  ton </a:t>
            </a:r>
          </a:p>
          <a:p>
            <a:pPr marL="171450" indent="0">
              <a:buNone/>
            </a:pPr>
            <a:endParaRPr lang="sv-SE" sz="2700" i="1" dirty="0">
              <a:latin typeface="Calibri, sans-serif"/>
            </a:endParaRPr>
          </a:p>
          <a:p>
            <a:pPr rtl="0"/>
            <a:r>
              <a:rPr lang="sv-SE" sz="2700" dirty="0">
                <a:solidFill>
                  <a:schemeClr val="tx2"/>
                </a:solidFill>
                <a:latin typeface="+mj-lt"/>
              </a:rPr>
              <a:t>Byte av lysrör T81500/58W till T81500/20W LED 3500 lm. 1.50:-/kWh, förlustfaktor 50%</a:t>
            </a:r>
            <a:endParaRPr lang="sv-SE" sz="2700" i="1" dirty="0">
              <a:solidFill>
                <a:schemeClr val="tx2"/>
              </a:solidFill>
              <a:latin typeface="+mj-lt"/>
            </a:endParaRPr>
          </a:p>
          <a:p>
            <a:pPr rtl="0"/>
            <a:r>
              <a:rPr lang="sv-SE" sz="2700" dirty="0">
                <a:solidFill>
                  <a:schemeClr val="tx2"/>
                </a:solidFill>
                <a:latin typeface="+mj-lt"/>
                <a:cs typeface="Calibri Light" panose="020F0302020204030204" pitchFamily="34" charset="0"/>
              </a:rPr>
              <a:t>Varför ha en dålig belysning och betala mer, när man kan få en bättre belysning och betala mindre? </a:t>
            </a:r>
          </a:p>
          <a:p>
            <a:pPr rtl="0"/>
            <a:r>
              <a:rPr lang="sv-SE" sz="2700" dirty="0">
                <a:solidFill>
                  <a:schemeClr val="tx2"/>
                </a:solidFill>
                <a:latin typeface="+mj-lt"/>
              </a:rPr>
              <a:t>Lika många kronor som Företaget sparar varje månad, lika mycket sparar man i Kilo CO2 utsläpp /år</a:t>
            </a:r>
          </a:p>
          <a:p>
            <a:pPr rtl="0"/>
            <a:r>
              <a:rPr lang="sv-SE" sz="2700" dirty="0">
                <a:solidFill>
                  <a:schemeClr val="tx2"/>
                </a:solidFill>
                <a:latin typeface="+mj-lt"/>
              </a:rPr>
              <a:t>Vid byte av 40 st. T8 1500 gamla lysrör till 4E LED 20W minskas CO2 utsläppen med </a:t>
            </a:r>
            <a:r>
              <a:rPr lang="sv-SE" sz="2700" dirty="0">
                <a:solidFill>
                  <a:srgbClr val="FF0000"/>
                </a:solidFill>
                <a:latin typeface="+mj-lt"/>
              </a:rPr>
              <a:t>1 Ton /år</a:t>
            </a:r>
          </a:p>
          <a:p>
            <a:pPr rtl="0"/>
            <a:endParaRPr lang="sv-SE" sz="4200" dirty="0"/>
          </a:p>
          <a:p>
            <a:endParaRPr lang="sv-SE" dirty="0"/>
          </a:p>
        </p:txBody>
      </p:sp>
      <p:pic>
        <p:nvPicPr>
          <p:cNvPr id="5" name="Picture 4" descr="C:\Users\anders2.GOODPRINT\Desktop\4e_globe_logo.png">
            <a:extLst>
              <a:ext uri="{FF2B5EF4-FFF2-40B4-BE49-F238E27FC236}">
                <a16:creationId xmlns:a16="http://schemas.microsoft.com/office/drawing/2014/main" id="{330407E1-A6B0-47BB-BBF8-E474D15C9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843861" y="798461"/>
            <a:ext cx="1351101" cy="13150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207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758BA78-7A1F-4227-A8F5-10B3DD1D4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800100"/>
            <a:ext cx="17116926" cy="9982198"/>
          </a:xfrm>
        </p:spPr>
        <p:txBody>
          <a:bodyPr>
            <a:normAutofit fontScale="55000" lnSpcReduction="20000"/>
          </a:bodyPr>
          <a:lstStyle/>
          <a:p>
            <a:pPr marL="171450" indent="0">
              <a:buNone/>
            </a:pPr>
            <a:r>
              <a:rPr lang="sv-SE" sz="4800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 Light, sans-serif"/>
              </a:rPr>
              <a:t>  	</a:t>
            </a:r>
            <a:r>
              <a:rPr lang="sv-SE" sz="7300" b="1" dirty="0">
                <a:solidFill>
                  <a:schemeClr val="tx2"/>
                </a:solidFill>
                <a:latin typeface="Calibri Light, sans-serif"/>
              </a:rPr>
              <a:t>Exempel på ekonomiska konsekvenser vid förhöjda elpriser</a:t>
            </a:r>
          </a:p>
          <a:p>
            <a:pPr marL="171450" indent="0">
              <a:buNone/>
            </a:pPr>
            <a:endParaRPr lang="sv-SE" sz="800" b="1" dirty="0">
              <a:solidFill>
                <a:schemeClr val="tx2"/>
              </a:solidFill>
              <a:latin typeface="Calibri Light, sans-serif"/>
            </a:endParaRPr>
          </a:p>
          <a:p>
            <a:pPr marL="171450" indent="0">
              <a:buNone/>
            </a:pPr>
            <a:r>
              <a:rPr lang="sv-SE" b="0" dirty="0">
                <a:solidFill>
                  <a:schemeClr val="tx2"/>
                </a:solidFill>
                <a:effectLst/>
                <a:latin typeface="Calibri Light, sans-serif"/>
              </a:rPr>
              <a:t>    	</a:t>
            </a:r>
            <a:r>
              <a:rPr lang="sv-SE" sz="5100" b="0" dirty="0">
                <a:solidFill>
                  <a:schemeClr val="tx2"/>
                </a:solidFill>
                <a:effectLst/>
                <a:latin typeface="Calibri Light, sans-serif"/>
              </a:rPr>
              <a:t>I kalkylen är en leasingkostnad under 5 år inkluderad. 1000/st. T8 58W ersätts                                      	   	                                                                                         	med </a:t>
            </a:r>
            <a:r>
              <a:rPr lang="sv-SE" sz="5100" dirty="0">
                <a:solidFill>
                  <a:schemeClr val="tx2"/>
                </a:solidFill>
                <a:latin typeface="Calibri Light, sans-serif"/>
              </a:rPr>
              <a:t>L</a:t>
            </a:r>
            <a:r>
              <a:rPr lang="sv-SE" sz="5100" b="0" dirty="0">
                <a:solidFill>
                  <a:schemeClr val="tx2"/>
                </a:solidFill>
                <a:effectLst/>
                <a:latin typeface="Calibri Light, sans-serif"/>
              </a:rPr>
              <a:t>ED 20W 175 </a:t>
            </a:r>
            <a:r>
              <a:rPr lang="sv-SE" sz="5100" dirty="0">
                <a:solidFill>
                  <a:schemeClr val="tx2"/>
                </a:solidFill>
                <a:latin typeface="Calibri Light, sans-serif"/>
              </a:rPr>
              <a:t>l</a:t>
            </a:r>
            <a:r>
              <a:rPr lang="sv-SE" sz="5100" b="0" dirty="0">
                <a:solidFill>
                  <a:schemeClr val="tx2"/>
                </a:solidFill>
                <a:effectLst/>
                <a:latin typeface="Calibri Light, sans-serif"/>
              </a:rPr>
              <a:t>m/Watt 3500 lm. Förlustfaktor 50% för Drossel &amp; Drivdon</a:t>
            </a:r>
            <a:r>
              <a:rPr lang="sv-SE" sz="5100" b="1" dirty="0">
                <a:solidFill>
                  <a:schemeClr val="tx2"/>
                </a:solidFill>
                <a:latin typeface="Calibri Light, sans-serif"/>
              </a:rPr>
              <a:t>  </a:t>
            </a:r>
          </a:p>
          <a:p>
            <a:pPr marL="171450" indent="0">
              <a:buNone/>
            </a:pPr>
            <a:endParaRPr lang="sv-SE" b="1" dirty="0">
              <a:solidFill>
                <a:schemeClr val="tx2"/>
              </a:solidFill>
              <a:latin typeface="Calibri Light, sans-serif"/>
            </a:endParaRPr>
          </a:p>
          <a:p>
            <a:pPr marL="171450" indent="0">
              <a:buNone/>
            </a:pPr>
            <a:endParaRPr lang="sv-SE" b="1" dirty="0">
              <a:solidFill>
                <a:schemeClr val="tx2"/>
              </a:solidFill>
              <a:latin typeface="Calibri Light, sans-serif"/>
            </a:endParaRPr>
          </a:p>
          <a:p>
            <a:pPr marL="171450" indent="0">
              <a:buNone/>
            </a:pPr>
            <a:r>
              <a:rPr lang="sv-SE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 Light, sans-serif"/>
              </a:rPr>
              <a:t>              </a:t>
            </a:r>
            <a:r>
              <a:rPr lang="sv-SE" sz="5800" b="1" dirty="0">
                <a:solidFill>
                  <a:schemeClr val="tx2"/>
                </a:solidFill>
                <a:latin typeface="Calibri Light, sans-serif"/>
              </a:rPr>
              <a:t>Pris/kWh  		Elkostnad/mån </a:t>
            </a:r>
            <a:r>
              <a:rPr lang="sv-SE" sz="58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 Light, sans-serif"/>
              </a:rPr>
              <a:t>	          </a:t>
            </a:r>
            <a:r>
              <a:rPr lang="sv-SE" sz="5800" b="1" dirty="0">
                <a:solidFill>
                  <a:schemeClr val="tx2"/>
                </a:solidFill>
                <a:latin typeface="Calibri Light, sans-serif"/>
              </a:rPr>
              <a:t>Besparing/mån  </a:t>
            </a:r>
            <a:r>
              <a:rPr lang="sv-SE" sz="58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 Light, sans-serif"/>
              </a:rPr>
              <a:t>		</a:t>
            </a:r>
            <a:r>
              <a:rPr lang="sv-SE" sz="5800" b="1" dirty="0">
                <a:solidFill>
                  <a:schemeClr val="tx2"/>
                </a:solidFill>
                <a:latin typeface="Calibri Light, sans-serif"/>
              </a:rPr>
              <a:t>Investering åter</a:t>
            </a:r>
          </a:p>
          <a:p>
            <a:pPr marL="171450" indent="0">
              <a:buNone/>
            </a:pPr>
            <a:r>
              <a:rPr lang="sv-SE" sz="5800" b="1" dirty="0">
                <a:solidFill>
                  <a:schemeClr val="tx2"/>
                </a:solidFill>
                <a:latin typeface="Calibri Light, sans-serif"/>
              </a:rPr>
              <a:t> </a:t>
            </a:r>
            <a:endParaRPr lang="sv-SE" sz="5800" dirty="0">
              <a:solidFill>
                <a:schemeClr val="tx2"/>
              </a:solidFill>
              <a:effectLst/>
            </a:endParaRPr>
          </a:p>
          <a:p>
            <a:r>
              <a:rPr lang="sv-SE" sz="5800" dirty="0">
                <a:latin typeface="Calibri Light, sans-serif"/>
              </a:rPr>
              <a:t>  </a:t>
            </a:r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   150 öre   		  7.821:-            </a:t>
            </a:r>
            <a:r>
              <a:rPr lang="sv-SE" sz="5800" dirty="0">
                <a:latin typeface="Calibri Light, sans-serif"/>
              </a:rPr>
              <a:t>		</a:t>
            </a:r>
            <a:r>
              <a:rPr lang="sv-SE" sz="5800" b="1" dirty="0">
                <a:solidFill>
                  <a:srgbClr val="FF0000"/>
                </a:solidFill>
                <a:latin typeface="Calibri Light, sans-serif"/>
              </a:rPr>
              <a:t>14.426:- </a:t>
            </a:r>
            <a:r>
              <a:rPr lang="sv-SE" sz="5800" dirty="0">
                <a:latin typeface="Calibri Light, sans-serif"/>
              </a:rPr>
              <a:t>	           	</a:t>
            </a:r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20 mån</a:t>
            </a:r>
          </a:p>
          <a:p>
            <a:pPr marL="171450" indent="0">
              <a:buNone/>
            </a:pPr>
            <a:endParaRPr lang="sv-SE" sz="5800" dirty="0"/>
          </a:p>
          <a:p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     250 öre     	 	13.036:- </a:t>
            </a:r>
            <a:r>
              <a:rPr lang="sv-SE" sz="5800" dirty="0">
                <a:latin typeface="Calibri Light, sans-serif"/>
              </a:rPr>
              <a:t>		         	</a:t>
            </a:r>
            <a:r>
              <a:rPr lang="sv-SE" sz="5800" b="1" dirty="0">
                <a:solidFill>
                  <a:srgbClr val="FF0000"/>
                </a:solidFill>
                <a:latin typeface="Calibri Light, sans-serif"/>
              </a:rPr>
              <a:t>31.894:- </a:t>
            </a:r>
            <a:r>
              <a:rPr lang="sv-SE" sz="5800" dirty="0">
                <a:latin typeface="Calibri Light, sans-serif"/>
              </a:rPr>
              <a:t>		          </a:t>
            </a:r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12 mån</a:t>
            </a:r>
            <a:endParaRPr lang="sv-SE" sz="5800" dirty="0">
              <a:solidFill>
                <a:schemeClr val="tx2"/>
              </a:solidFill>
              <a:effectLst/>
            </a:endParaRPr>
          </a:p>
          <a:p>
            <a:pPr marL="171450" indent="0">
              <a:buNone/>
            </a:pPr>
            <a:endParaRPr lang="sv-SE" sz="5800" dirty="0"/>
          </a:p>
          <a:p>
            <a:pPr rtl="0"/>
            <a:r>
              <a:rPr lang="sv-SE" sz="5800" dirty="0">
                <a:latin typeface="Calibri Light, sans-serif"/>
              </a:rPr>
              <a:t>     </a:t>
            </a:r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350 öre 		18.250:- </a:t>
            </a:r>
            <a:r>
              <a:rPr lang="sv-SE" sz="5800" dirty="0">
                <a:latin typeface="Calibri Light, sans-serif"/>
              </a:rPr>
              <a:t>		         	</a:t>
            </a:r>
            <a:r>
              <a:rPr lang="sv-SE" sz="5800" b="1" dirty="0">
                <a:solidFill>
                  <a:srgbClr val="FF0000"/>
                </a:solidFill>
                <a:latin typeface="Calibri Light, sans-serif"/>
              </a:rPr>
              <a:t>49.362:- </a:t>
            </a:r>
            <a:r>
              <a:rPr lang="sv-SE" sz="5800" dirty="0">
                <a:latin typeface="Calibri Light, sans-serif"/>
              </a:rPr>
              <a:t>		            </a:t>
            </a:r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9 mån</a:t>
            </a:r>
            <a:endParaRPr lang="sv-SE" sz="5800" dirty="0">
              <a:solidFill>
                <a:schemeClr val="tx2"/>
              </a:solidFill>
              <a:effectLst/>
            </a:endParaRPr>
          </a:p>
          <a:p>
            <a:pPr marL="171450" indent="0">
              <a:buNone/>
            </a:pPr>
            <a:endParaRPr lang="sv-SE" sz="5800" dirty="0"/>
          </a:p>
          <a:p>
            <a:pPr rtl="0"/>
            <a:r>
              <a:rPr lang="sv-SE" sz="5800" dirty="0">
                <a:latin typeface="Calibri Light, sans-serif"/>
              </a:rPr>
              <a:t>     </a:t>
            </a:r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450 öre 		23.464:- </a:t>
            </a:r>
            <a:r>
              <a:rPr lang="sv-SE" sz="5800" dirty="0">
                <a:latin typeface="Calibri Light, sans-serif"/>
              </a:rPr>
              <a:t>		        	</a:t>
            </a:r>
            <a:r>
              <a:rPr lang="sv-SE" sz="5800" b="1" dirty="0">
                <a:solidFill>
                  <a:srgbClr val="FF0000"/>
                </a:solidFill>
                <a:latin typeface="Calibri Light, sans-serif"/>
              </a:rPr>
              <a:t>66.829:- </a:t>
            </a:r>
            <a:r>
              <a:rPr lang="sv-SE" sz="5800" dirty="0">
                <a:latin typeface="Calibri Light, sans-serif"/>
              </a:rPr>
              <a:t>		            </a:t>
            </a:r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7 mån</a:t>
            </a:r>
            <a:endParaRPr lang="sv-SE" sz="5800" dirty="0">
              <a:solidFill>
                <a:schemeClr val="tx2"/>
              </a:solidFill>
              <a:effectLst/>
            </a:endParaRPr>
          </a:p>
          <a:p>
            <a:pPr marL="171450" indent="0">
              <a:buNone/>
            </a:pPr>
            <a:endParaRPr lang="sv-SE" sz="5800" dirty="0"/>
          </a:p>
          <a:p>
            <a:pPr rtl="0"/>
            <a:r>
              <a:rPr lang="sv-SE" sz="5800" dirty="0">
                <a:latin typeface="Calibri Light, sans-serif"/>
              </a:rPr>
              <a:t>     </a:t>
            </a:r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550 öre 		28.679:- </a:t>
            </a:r>
            <a:r>
              <a:rPr lang="sv-SE" sz="5800" dirty="0">
                <a:latin typeface="Calibri Light, sans-serif"/>
              </a:rPr>
              <a:t>		         	</a:t>
            </a:r>
            <a:r>
              <a:rPr lang="sv-SE" sz="5800" b="1" dirty="0">
                <a:solidFill>
                  <a:srgbClr val="FF0000"/>
                </a:solidFill>
                <a:latin typeface="Calibri Light, sans-serif"/>
              </a:rPr>
              <a:t>84.297:-</a:t>
            </a:r>
            <a:r>
              <a:rPr lang="sv-SE" sz="5800" dirty="0">
                <a:solidFill>
                  <a:srgbClr val="FF0000"/>
                </a:solidFill>
                <a:latin typeface="Calibri Light, sans-serif"/>
              </a:rPr>
              <a:t> </a:t>
            </a:r>
            <a:r>
              <a:rPr lang="sv-SE" sz="5800" dirty="0">
                <a:latin typeface="Calibri Light, sans-serif"/>
              </a:rPr>
              <a:t>		            </a:t>
            </a:r>
            <a:r>
              <a:rPr lang="sv-SE" sz="5800" dirty="0">
                <a:solidFill>
                  <a:schemeClr val="tx2"/>
                </a:solidFill>
                <a:latin typeface="Calibri Light, sans-serif"/>
              </a:rPr>
              <a:t>6 mån</a:t>
            </a:r>
          </a:p>
          <a:p>
            <a:pPr rtl="0"/>
            <a:endParaRPr lang="sv-SE" sz="3600" dirty="0">
              <a:solidFill>
                <a:schemeClr val="tx2"/>
              </a:solidFill>
              <a:latin typeface="Calibri Light, sans-serif"/>
            </a:endParaRPr>
          </a:p>
          <a:p>
            <a:pPr marL="0" indent="0" rtl="0">
              <a:buNone/>
            </a:pPr>
            <a:endParaRPr lang="sv-SE" sz="3600" dirty="0">
              <a:solidFill>
                <a:schemeClr val="tx2"/>
              </a:solidFill>
              <a:latin typeface="Calibri Light, sans-serif"/>
            </a:endParaRPr>
          </a:p>
          <a:p>
            <a:pPr marL="0" indent="0" rtl="0">
              <a:buNone/>
            </a:pPr>
            <a:endParaRPr lang="sv-SE" sz="3600" dirty="0">
              <a:solidFill>
                <a:schemeClr val="tx2"/>
              </a:solidFill>
              <a:latin typeface="Calibri Light, sans-serif"/>
            </a:endParaRPr>
          </a:p>
          <a:p>
            <a:pPr marL="0" indent="0" rtl="0">
              <a:buNone/>
            </a:pPr>
            <a:endParaRPr lang="sv-SE" sz="3600" dirty="0">
              <a:solidFill>
                <a:schemeClr val="tx2"/>
              </a:solidFill>
              <a:latin typeface="Calibri Light, sans-serif"/>
            </a:endParaRPr>
          </a:p>
          <a:p>
            <a:r>
              <a:rPr lang="sv-SE" dirty="0">
                <a:solidFill>
                  <a:schemeClr val="tx2"/>
                </a:solidFill>
              </a:rPr>
              <a:t>Vi genomför 2025-direktiven från EU &amp; 2023-direktiven från Energimyndigheten</a:t>
            </a:r>
          </a:p>
          <a:p>
            <a:pPr marL="0" indent="0" rtl="0">
              <a:buNone/>
            </a:pPr>
            <a:endParaRPr lang="sv-SE" dirty="0">
              <a:solidFill>
                <a:schemeClr val="tx2"/>
              </a:solidFill>
            </a:endParaRPr>
          </a:p>
          <a:p>
            <a:r>
              <a:rPr lang="sv-SE" sz="9600" dirty="0">
                <a:solidFill>
                  <a:schemeClr val="bg1"/>
                </a:solidFill>
              </a:rPr>
              <a:t>Energimyndigheten</a:t>
            </a:r>
            <a:endParaRPr lang="sv-SE" sz="3600" dirty="0">
              <a:solidFill>
                <a:schemeClr val="tx2"/>
              </a:solidFill>
              <a:latin typeface="Calibri Light, sans-serif"/>
            </a:endParaRPr>
          </a:p>
          <a:p>
            <a:pPr rtl="0"/>
            <a:endParaRPr lang="sv-SE" dirty="0">
              <a:latin typeface="Calibri Light, sans-serif"/>
            </a:endParaRPr>
          </a:p>
          <a:p>
            <a:pPr rtl="0"/>
            <a:endParaRPr lang="sv-SE" dirty="0">
              <a:effectLst/>
              <a:latin typeface="Calibri Light, sans-serif"/>
            </a:endParaRPr>
          </a:p>
          <a:p>
            <a:pPr rtl="0"/>
            <a:endParaRPr lang="sv-SE" dirty="0">
              <a:effectLst/>
            </a:endParaRPr>
          </a:p>
          <a:p>
            <a:endParaRPr lang="sv-SE" dirty="0"/>
          </a:p>
          <a:p>
            <a:endParaRPr lang="sv-SE" dirty="0"/>
          </a:p>
        </p:txBody>
      </p:sp>
      <p:pic>
        <p:nvPicPr>
          <p:cNvPr id="5" name="Picture 4" descr="C:\Users\anders2.GOODPRINT\Desktop\4e_globe_logo.png">
            <a:extLst>
              <a:ext uri="{FF2B5EF4-FFF2-40B4-BE49-F238E27FC236}">
                <a16:creationId xmlns:a16="http://schemas.microsoft.com/office/drawing/2014/main" id="{330407E1-A6B0-47BB-BBF8-E474D15C9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498458" y="495299"/>
            <a:ext cx="1351101" cy="13150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0782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633510" y="803924"/>
            <a:ext cx="12692090" cy="1458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009"/>
              </a:lnSpc>
            </a:pPr>
            <a:r>
              <a:rPr lang="en-US" sz="9600" dirty="0">
                <a:solidFill>
                  <a:schemeClr val="tx2">
                    <a:lumMod val="75000"/>
                  </a:schemeClr>
                </a:solidFill>
                <a:latin typeface="Bebas Neue Bold"/>
              </a:rPr>
              <a:t>4E </a:t>
            </a:r>
            <a:r>
              <a:rPr lang="en-US" sz="9600" dirty="0" err="1">
                <a:solidFill>
                  <a:schemeClr val="tx2">
                    <a:lumMod val="75000"/>
                  </a:schemeClr>
                </a:solidFill>
                <a:latin typeface="Bebas Neue Bold"/>
              </a:rPr>
              <a:t>resurssätter</a:t>
            </a:r>
            <a:r>
              <a:rPr lang="en-US" sz="9600" dirty="0">
                <a:solidFill>
                  <a:schemeClr val="tx2">
                    <a:lumMod val="75000"/>
                  </a:schemeClr>
                </a:solidFill>
                <a:latin typeface="Bebas Neue Bold"/>
              </a:rPr>
              <a:t> </a:t>
            </a:r>
            <a:r>
              <a:rPr lang="en-US" sz="9600" dirty="0" err="1">
                <a:solidFill>
                  <a:schemeClr val="tx2">
                    <a:lumMod val="75000"/>
                  </a:schemeClr>
                </a:solidFill>
                <a:latin typeface="Bebas Neue Bold"/>
              </a:rPr>
              <a:t>eu´s</a:t>
            </a:r>
            <a:r>
              <a:rPr lang="en-US" sz="9600" dirty="0">
                <a:solidFill>
                  <a:schemeClr val="tx2">
                    <a:lumMod val="75000"/>
                  </a:schemeClr>
                </a:solidFill>
                <a:latin typeface="Bebas Neue Bold"/>
              </a:rPr>
              <a:t> </a:t>
            </a:r>
            <a:r>
              <a:rPr lang="en-US" sz="9600" dirty="0" err="1">
                <a:solidFill>
                  <a:schemeClr val="tx2">
                    <a:lumMod val="75000"/>
                  </a:schemeClr>
                </a:solidFill>
                <a:latin typeface="Bebas Neue Bold"/>
              </a:rPr>
              <a:t>direktiv</a:t>
            </a:r>
            <a:r>
              <a:rPr lang="en-US" sz="9600" dirty="0">
                <a:solidFill>
                  <a:schemeClr val="tx2">
                    <a:lumMod val="75000"/>
                  </a:schemeClr>
                </a:solidFill>
                <a:latin typeface="Bebas Neue Bold"/>
              </a:rPr>
              <a:t>.</a:t>
            </a:r>
          </a:p>
        </p:txBody>
      </p:sp>
      <p:sp>
        <p:nvSpPr>
          <p:cNvPr id="15" name="Google Shape;92;p2">
            <a:extLst>
              <a:ext uri="{FF2B5EF4-FFF2-40B4-BE49-F238E27FC236}">
                <a16:creationId xmlns:a16="http://schemas.microsoft.com/office/drawing/2014/main" id="{60DFAC91-F90C-40F7-8A37-884CBB7145EC}"/>
              </a:ext>
            </a:extLst>
          </p:cNvPr>
          <p:cNvSpPr txBox="1"/>
          <p:nvPr/>
        </p:nvSpPr>
        <p:spPr>
          <a:xfrm>
            <a:off x="1633510" y="2628900"/>
            <a:ext cx="14292290" cy="710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2800" b="0" i="0" u="none" strike="noStrike" cap="none" dirty="0">
                <a:ea typeface="Corbel"/>
                <a:cs typeface="Corbel"/>
                <a:sym typeface="Corbel"/>
              </a:rPr>
              <a:t>E</a:t>
            </a:r>
            <a:r>
              <a:rPr lang="sv-SE" sz="2800" dirty="0">
                <a:ea typeface="Corbel"/>
                <a:cs typeface="Corbel"/>
                <a:sym typeface="Corbel"/>
              </a:rPr>
              <a:t>nligt </a:t>
            </a:r>
            <a:r>
              <a:rPr lang="sv-SE" sz="2800" b="0" i="0" u="none" strike="noStrike" cap="none" dirty="0">
                <a:ea typeface="Corbel"/>
                <a:cs typeface="Corbel"/>
                <a:sym typeface="Corbel"/>
              </a:rPr>
              <a:t>ett EU- direktiv </a:t>
            </a:r>
            <a:r>
              <a:rPr lang="sv-SE" sz="2800" dirty="0">
                <a:ea typeface="Corbel"/>
                <a:cs typeface="Corbel"/>
                <a:sym typeface="Corbel"/>
              </a:rPr>
              <a:t>ska</a:t>
            </a:r>
            <a:r>
              <a:rPr lang="sv-SE" sz="2800" b="0" i="0" u="none" strike="noStrike" cap="none" dirty="0">
                <a:ea typeface="Corbel"/>
                <a:cs typeface="Corbel"/>
                <a:sym typeface="Corbel"/>
              </a:rPr>
              <a:t> </a:t>
            </a:r>
            <a:r>
              <a:rPr lang="sv-SE" sz="2800" dirty="0">
                <a:ea typeface="Corbel"/>
                <a:cs typeface="Corbel"/>
                <a:sym typeface="Corbel"/>
              </a:rPr>
              <a:t>all</a:t>
            </a:r>
            <a:r>
              <a:rPr lang="sv-SE" sz="2800" b="0" i="0" u="none" strike="noStrike" cap="none" dirty="0">
                <a:ea typeface="Corbel"/>
                <a:cs typeface="Corbel"/>
                <a:sym typeface="Corbel"/>
              </a:rPr>
              <a:t> belysning som innehåller kvicksilver bytas ut till LED innan 2025. Enligt Energimyndigheten </a:t>
            </a:r>
            <a:r>
              <a:rPr lang="sv-SE" sz="2800" dirty="0">
                <a:ea typeface="Corbel"/>
                <a:cs typeface="Corbel"/>
                <a:sym typeface="Corbel"/>
              </a:rPr>
              <a:t>får </a:t>
            </a:r>
            <a:r>
              <a:rPr lang="sv-SE" sz="2800" b="0" i="0" u="none" strike="noStrike" cap="none" dirty="0">
                <a:ea typeface="Corbel"/>
                <a:cs typeface="Corbel"/>
                <a:sym typeface="Corbel"/>
              </a:rPr>
              <a:t>T</a:t>
            </a:r>
            <a:r>
              <a:rPr lang="sv-SE" sz="2800" dirty="0">
                <a:ea typeface="Corbel"/>
                <a:cs typeface="Corbel"/>
                <a:sym typeface="Corbel"/>
              </a:rPr>
              <a:t>8 lysrör inte sättas på marknaden efter 1 September 2023.</a:t>
            </a:r>
            <a:endParaRPr sz="28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ea typeface="Corbel"/>
              <a:cs typeface="Corbel"/>
              <a:sym typeface="Corbe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2800" dirty="0">
                <a:ea typeface="Corbel"/>
                <a:cs typeface="Corbel"/>
                <a:sym typeface="Corbel"/>
              </a:rPr>
              <a:t>Vi hjälper er att spara både energi, pengar och minskar era utsläpp av CO</a:t>
            </a:r>
            <a:r>
              <a:rPr lang="sv-SE" sz="2400" dirty="0">
                <a:ea typeface="Corbel"/>
                <a:cs typeface="Corbel"/>
                <a:sym typeface="Corbel"/>
              </a:rPr>
              <a:t>2</a:t>
            </a:r>
            <a:r>
              <a:rPr lang="sv-SE" sz="2800" dirty="0">
                <a:ea typeface="Corbel"/>
                <a:cs typeface="Corbel"/>
                <a:sym typeface="Corbel"/>
              </a:rPr>
              <a:t>. </a:t>
            </a:r>
            <a:endParaRPr sz="28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ea typeface="Corbel"/>
              <a:cs typeface="Corbel"/>
              <a:sym typeface="Corbe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3600" b="1" dirty="0">
                <a:solidFill>
                  <a:schemeClr val="tx2">
                    <a:lumMod val="75000"/>
                  </a:schemeClr>
                </a:solidFill>
                <a:latin typeface="Bebas Neue Bold" panose="020B0604020202020204" charset="0"/>
                <a:ea typeface="Corbel"/>
                <a:cs typeface="Corbel"/>
                <a:sym typeface="Corbel"/>
              </a:rPr>
              <a:t>      Hur vi gör!</a:t>
            </a:r>
            <a:endParaRPr sz="3600" b="1" dirty="0">
              <a:solidFill>
                <a:schemeClr val="tx2">
                  <a:lumMod val="75000"/>
                </a:schemeClr>
              </a:solidFill>
              <a:latin typeface="Bebas Neue Bold" panose="020B0604020202020204" charset="0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2800" dirty="0">
                <a:ea typeface="Corbel"/>
                <a:cs typeface="Corbel"/>
                <a:sym typeface="Corbel"/>
              </a:rPr>
              <a:t>Inventerar</a:t>
            </a:r>
            <a:endParaRPr sz="28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2800" dirty="0">
                <a:ea typeface="Corbel"/>
                <a:cs typeface="Corbel"/>
                <a:sym typeface="Corbel"/>
              </a:rPr>
              <a:t>Analyserar</a:t>
            </a:r>
            <a:endParaRPr sz="28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2800" dirty="0">
                <a:ea typeface="Corbel"/>
                <a:cs typeface="Corbel"/>
                <a:sym typeface="Corbel"/>
              </a:rPr>
              <a:t>Presenterar </a:t>
            </a:r>
            <a:endParaRPr sz="28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2800" dirty="0">
                <a:ea typeface="Corbel"/>
                <a:cs typeface="Corbel"/>
                <a:sym typeface="Corbel"/>
              </a:rPr>
              <a:t>Utbildar </a:t>
            </a:r>
            <a:endParaRPr sz="28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2800" dirty="0">
                <a:ea typeface="Corbel"/>
                <a:cs typeface="Corbel"/>
                <a:sym typeface="Corbel"/>
              </a:rPr>
              <a:t>Finansierar</a:t>
            </a:r>
            <a:endParaRPr sz="28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2800" dirty="0">
                <a:ea typeface="Corbel"/>
                <a:cs typeface="Corbel"/>
                <a:sym typeface="Corbel"/>
              </a:rPr>
              <a:t>Uppgraderar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2800" dirty="0">
                <a:ea typeface="Corbel"/>
                <a:cs typeface="Corbel"/>
                <a:sym typeface="Corbel"/>
              </a:rPr>
              <a:t>Cirkulerar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sv-SE" sz="2800" dirty="0">
                <a:sym typeface="Corbel"/>
              </a:rPr>
              <a:t>Garanterar</a:t>
            </a:r>
            <a:endParaRPr sz="28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ea typeface="Corbel"/>
              <a:cs typeface="Corbel"/>
              <a:sym typeface="Corbe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ea typeface="Corbel"/>
              <a:cs typeface="Corbel"/>
              <a:sym typeface="Corbel"/>
            </a:endParaRPr>
          </a:p>
        </p:txBody>
      </p:sp>
      <p:sp>
        <p:nvSpPr>
          <p:cNvPr id="16" name="Google Shape;93;p2">
            <a:extLst>
              <a:ext uri="{FF2B5EF4-FFF2-40B4-BE49-F238E27FC236}">
                <a16:creationId xmlns:a16="http://schemas.microsoft.com/office/drawing/2014/main" id="{36BAE411-7714-47E1-8C37-9C2DA8E875A1}"/>
              </a:ext>
            </a:extLst>
          </p:cNvPr>
          <p:cNvSpPr txBox="1"/>
          <p:nvPr/>
        </p:nvSpPr>
        <p:spPr>
          <a:xfrm>
            <a:off x="4648200" y="4914900"/>
            <a:ext cx="12877800" cy="4893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2800" dirty="0">
                <a:latin typeface="+mj-lt"/>
                <a:ea typeface="Corbel"/>
                <a:cs typeface="Corbel"/>
                <a:sym typeface="Corbel"/>
              </a:rPr>
              <a:t>Uppgradering till LED innebär ca 60 - 77% besparing i </a:t>
            </a:r>
            <a:r>
              <a:rPr lang="sv-SE" sz="2800" dirty="0" err="1">
                <a:latin typeface="+mj-lt"/>
                <a:ea typeface="Corbel"/>
                <a:cs typeface="Corbel"/>
                <a:sym typeface="Corbel"/>
              </a:rPr>
              <a:t>Kwh</a:t>
            </a:r>
            <a:r>
              <a:rPr lang="sv-SE" sz="2800" dirty="0">
                <a:latin typeface="+mj-lt"/>
                <a:ea typeface="Corbel"/>
                <a:cs typeface="Corbel"/>
                <a:sym typeface="Corbel"/>
              </a:rPr>
              <a:t>, CO</a:t>
            </a:r>
            <a:r>
              <a:rPr lang="sv-SE" sz="2400" dirty="0">
                <a:latin typeface="+mj-lt"/>
                <a:ea typeface="Corbel"/>
                <a:cs typeface="Corbel"/>
                <a:sym typeface="Corbel"/>
              </a:rPr>
              <a:t>2</a:t>
            </a:r>
            <a:r>
              <a:rPr lang="sv-SE" sz="2800" dirty="0">
                <a:latin typeface="+mj-lt"/>
                <a:ea typeface="Corbel"/>
                <a:cs typeface="Corbel"/>
                <a:sym typeface="Corbel"/>
              </a:rPr>
              <a:t> och pengar. </a:t>
            </a:r>
            <a:endParaRPr sz="2800" dirty="0">
              <a:latin typeface="+mj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+mj-lt"/>
              <a:ea typeface="Corbel"/>
              <a:cs typeface="Corbel"/>
              <a:sym typeface="Corbe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2800" dirty="0">
                <a:effectLst/>
                <a:latin typeface="Corbel" panose="020B0503020204020204" pitchFamily="34" charset="0"/>
              </a:rPr>
              <a:t>Nyckeln till att vi </a:t>
            </a:r>
            <a:r>
              <a:rPr lang="sv-SE" sz="2800" dirty="0">
                <a:latin typeface="Corbel" panose="020B0503020204020204" pitchFamily="34" charset="0"/>
              </a:rPr>
              <a:t>gör</a:t>
            </a:r>
            <a:r>
              <a:rPr lang="sv-SE" sz="2800" dirty="0">
                <a:effectLst/>
                <a:latin typeface="Corbel" panose="020B0503020204020204" pitchFamily="34" charset="0"/>
              </a:rPr>
              <a:t> </a:t>
            </a:r>
            <a:r>
              <a:rPr lang="sv-SE" sz="2800" dirty="0">
                <a:latin typeface="Corbel" panose="020B0503020204020204" pitchFamily="34" charset="0"/>
              </a:rPr>
              <a:t>allt</a:t>
            </a:r>
            <a:r>
              <a:rPr lang="sv-SE" sz="2800" dirty="0">
                <a:effectLst/>
                <a:latin typeface="Corbel" panose="020B0503020204020204" pitchFamily="34" charset="0"/>
              </a:rPr>
              <a:t> utan </a:t>
            </a:r>
            <a:r>
              <a:rPr lang="sv-SE" sz="2800" dirty="0">
                <a:latin typeface="Corbel" panose="020B0503020204020204" pitchFamily="34" charset="0"/>
              </a:rPr>
              <a:t>några</a:t>
            </a:r>
            <a:r>
              <a:rPr lang="sv-SE" sz="2800" dirty="0">
                <a:effectLst/>
                <a:latin typeface="Corbel" panose="020B0503020204020204" pitchFamily="34" charset="0"/>
              </a:rPr>
              <a:t> kostnader för våra kunder ligger i total-besparingen</a:t>
            </a:r>
            <a:r>
              <a:rPr lang="sv-SE" sz="2800" dirty="0">
                <a:latin typeface="Corbel" panose="020B0503020204020204" pitchFamily="34" charset="0"/>
              </a:rPr>
              <a:t> som</a:t>
            </a:r>
            <a:r>
              <a:rPr lang="sv-SE" sz="2800" dirty="0">
                <a:effectLst/>
                <a:latin typeface="Corbel" panose="020B0503020204020204" pitchFamily="34" charset="0"/>
              </a:rPr>
              <a:t> finansierar hela bytet. </a:t>
            </a:r>
            <a:r>
              <a:rPr lang="sv-SE" sz="3200" dirty="0">
                <a:effectLst/>
                <a:latin typeface="Corbel" panose="020B0503020204020204" pitchFamily="34" charset="0"/>
              </a:rPr>
              <a:t>Alla v</a:t>
            </a:r>
            <a:r>
              <a:rPr lang="sv-SE" sz="2800" dirty="0">
                <a:latin typeface="Corbel" panose="020B0503020204020204" pitchFamily="34" charset="0"/>
              </a:rPr>
              <a:t>åra kunder</a:t>
            </a:r>
            <a:r>
              <a:rPr lang="sv-SE" sz="2800" dirty="0">
                <a:effectLst/>
                <a:latin typeface="Corbel" panose="020B0503020204020204" pitchFamily="34" charset="0"/>
              </a:rPr>
              <a:t> får nytt ljus och                   ändå pengar över varje månad. Högre energipriser innebär större besparing.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i="1" dirty="0">
              <a:latin typeface="+mj-lt"/>
              <a:ea typeface="Corbel"/>
              <a:cs typeface="Corbel"/>
              <a:sym typeface="Corbe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2800" dirty="0">
                <a:latin typeface="+mj-lt"/>
                <a:ea typeface="Corbel"/>
                <a:cs typeface="Corbel"/>
                <a:sym typeface="Corbel"/>
              </a:rPr>
              <a:t>Vi finansierar NY LED belysning och trots det sparar ni ändå pengar under hela   finansierings perioden. Efter det äger ni 100% av besparingen hela livscykeln. </a:t>
            </a:r>
            <a:endParaRPr sz="2800" dirty="0">
              <a:latin typeface="+mj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+mj-lt"/>
              <a:ea typeface="Corbel"/>
              <a:cs typeface="Corbel"/>
              <a:sym typeface="Corbe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2800" dirty="0">
                <a:latin typeface="+mj-lt"/>
                <a:ea typeface="Corbel"/>
                <a:cs typeface="Corbel"/>
                <a:sym typeface="Corbel"/>
              </a:rPr>
              <a:t>LED har 10 - 20 års livslängd och 50 000 timmar. Det innebär att ni inte behöver        byta lysrör under perioden vilket ytterligare sparar tid och pengar.</a:t>
            </a:r>
            <a:endParaRPr sz="2800" dirty="0">
              <a:latin typeface="+mj-lt"/>
            </a:endParaRP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55DF0118-6FF8-4E1B-BEA4-2E963DD69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8600" y="982455"/>
            <a:ext cx="1755178" cy="17229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</TotalTime>
  <Words>1043</Words>
  <Application>Microsoft Office PowerPoint</Application>
  <PresentationFormat>Anpassad</PresentationFormat>
  <Paragraphs>222</Paragraphs>
  <Slides>7</Slides>
  <Notes>1</Notes>
  <HiddenSlides>0</HiddenSlides>
  <MMClips>0</MMClips>
  <ScaleCrop>false</ScaleCrop>
  <HeadingPairs>
    <vt:vector size="6" baseType="variant">
      <vt:variant>
        <vt:lpstr>Använt teckensnitt</vt:lpstr>
      </vt:variant>
      <vt:variant>
        <vt:i4>8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7</vt:i4>
      </vt:variant>
    </vt:vector>
  </HeadingPairs>
  <TitlesOfParts>
    <vt:vector size="16" baseType="lpstr">
      <vt:lpstr>Calibri Light</vt:lpstr>
      <vt:lpstr>League Spartan</vt:lpstr>
      <vt:lpstr>Arial</vt:lpstr>
      <vt:lpstr>Calibri, sans-serif</vt:lpstr>
      <vt:lpstr>Calibri Light, sans-serif</vt:lpstr>
      <vt:lpstr>Calibri</vt:lpstr>
      <vt:lpstr>Bebas Neue Bold</vt:lpstr>
      <vt:lpstr>Corbel</vt:lpstr>
      <vt:lpstr>Office Theme</vt:lpstr>
      <vt:lpstr>PowerPoint-presentation</vt:lpstr>
      <vt:lpstr>PowerPoint-presentation</vt:lpstr>
      <vt:lpstr>           4E Totala besparingsresultat 406 st. lysrör  - BUTIKSEXEMPEL                                                             </vt:lpstr>
      <vt:lpstr>PowerPoint-presentation</vt:lpstr>
      <vt:lpstr>Exempel på besparing i Kronor - kWh - CO2 utsläpp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Fastighetsägare</dc:title>
  <dc:creator>Stefan Thräff</dc:creator>
  <cp:lastModifiedBy>lars morberg</cp:lastModifiedBy>
  <cp:revision>78</cp:revision>
  <dcterms:created xsi:type="dcterms:W3CDTF">2006-08-16T00:00:00Z</dcterms:created>
  <dcterms:modified xsi:type="dcterms:W3CDTF">2022-02-11T14:15:16Z</dcterms:modified>
  <dc:identifier>DAEM6xI4MsU</dc:identifier>
</cp:coreProperties>
</file>

<file path=docProps/thumbnail.jpeg>
</file>